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82" r:id="rId23"/>
    <p:sldId id="283" r:id="rId24"/>
    <p:sldId id="284" r:id="rId25"/>
    <p:sldId id="285" r:id="rId26"/>
    <p:sldId id="286" r:id="rId27"/>
    <p:sldId id="287" r:id="rId28"/>
    <p:sldId id="288" r:id="rId29"/>
    <p:sldId id="289" r:id="rId30"/>
    <p:sldId id="290" r:id="rId31"/>
    <p:sldId id="292" r:id="rId32"/>
    <p:sldId id="296" r:id="rId33"/>
    <p:sldId id="297" r:id="rId34"/>
    <p:sldId id="298" r:id="rId35"/>
    <p:sldId id="300" r:id="rId36"/>
    <p:sldId id="301" r:id="rId37"/>
    <p:sldId id="302" r:id="rId38"/>
    <p:sldId id="304" r:id="rId39"/>
    <p:sldId id="307" r:id="rId40"/>
    <p:sldId id="309" r:id="rId41"/>
    <p:sldId id="310" r:id="rId42"/>
    <p:sldId id="311" r:id="rId43"/>
    <p:sldId id="312" r:id="rId44"/>
    <p:sldId id="313" r:id="rId45"/>
    <p:sldId id="314" r:id="rId46"/>
    <p:sldId id="315" r:id="rId47"/>
    <p:sldId id="317" r:id="rId48"/>
    <p:sldId id="318" r:id="rId49"/>
    <p:sldId id="320" r:id="rId50"/>
    <p:sldId id="321" r:id="rId51"/>
    <p:sldId id="322" r:id="rId52"/>
    <p:sldId id="323" r:id="rId53"/>
    <p:sldId id="325" r:id="rId54"/>
    <p:sldId id="327" r:id="rId55"/>
    <p:sldId id="328" r:id="rId56"/>
    <p:sldId id="329" r:id="rId57"/>
    <p:sldId id="330" r:id="rId58"/>
    <p:sldId id="332" r:id="rId59"/>
    <p:sldId id="333" r:id="rId60"/>
    <p:sldId id="334" r:id="rId61"/>
    <p:sldId id="335" r:id="rId62"/>
    <p:sldId id="336" r:id="rId63"/>
    <p:sldId id="337" r:id="rId64"/>
    <p:sldId id="338" r:id="rId65"/>
    <p:sldId id="339" r:id="rId66"/>
    <p:sldId id="340" r:id="rId67"/>
    <p:sldId id="341" r:id="rId68"/>
    <p:sldId id="342" r:id="rId69"/>
    <p:sldId id="343" r:id="rId70"/>
    <p:sldId id="344" r:id="rId71"/>
    <p:sldId id="345" r:id="rId72"/>
    <p:sldId id="347" r:id="rId7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17994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1751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14135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6533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34184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58338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76238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407067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121518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252706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DC59F7-3B34-4422-BD0C-FB28F83A6F27}" type="datetimeFigureOut">
              <a:rPr lang="ar-SA" smtClean="0"/>
              <a:t>03/06/1439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837C3A5-4532-4556-B988-E768F6296BCF}" type="slidenum">
              <a:rPr lang="ar-SA" smtClean="0"/>
              <a:t>‹#›</a:t>
            </a:fld>
            <a:endParaRPr lang="ar-SA" dirty="0"/>
          </a:p>
        </p:txBody>
      </p:sp>
    </p:spTree>
    <p:extLst>
      <p:ext uri="{BB962C8B-B14F-4D97-AF65-F5344CB8AC3E}">
        <p14:creationId xmlns:p14="http://schemas.microsoft.com/office/powerpoint/2010/main" val="394917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DC59F7-3B34-4422-BD0C-FB28F83A6F27}" type="datetimeFigureOut">
              <a:rPr lang="ar-SA" smtClean="0"/>
              <a:t>03/06/1439</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37C3A5-4532-4556-B988-E768F6296BCF}" type="slidenum">
              <a:rPr lang="ar-SA" smtClean="0"/>
              <a:t>‹#›</a:t>
            </a:fld>
            <a:endParaRPr lang="ar-SA" dirty="0"/>
          </a:p>
        </p:txBody>
      </p:sp>
    </p:spTree>
    <p:extLst>
      <p:ext uri="{BB962C8B-B14F-4D97-AF65-F5344CB8AC3E}">
        <p14:creationId xmlns:p14="http://schemas.microsoft.com/office/powerpoint/2010/main" val="1815309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609601"/>
            <a:ext cx="7772400" cy="990599"/>
          </a:xfrm>
        </p:spPr>
        <p:txBody>
          <a:bodyPr/>
          <a:lstStyle/>
          <a:p>
            <a:pPr algn="r"/>
            <a:r>
              <a:rPr lang="ar-IQ" dirty="0" smtClean="0"/>
              <a:t>مقدمة </a:t>
            </a:r>
            <a:r>
              <a:rPr lang="ar-IQ" dirty="0" err="1" smtClean="0"/>
              <a:t>عامةعن</a:t>
            </a:r>
            <a:r>
              <a:rPr lang="ar-IQ" dirty="0" smtClean="0"/>
              <a:t> الحلم</a:t>
            </a:r>
            <a:endParaRPr lang="ar-SA" dirty="0"/>
          </a:p>
        </p:txBody>
      </p:sp>
      <p:sp>
        <p:nvSpPr>
          <p:cNvPr id="3" name="عنوان فرعي 2"/>
          <p:cNvSpPr>
            <a:spLocks noGrp="1"/>
          </p:cNvSpPr>
          <p:nvPr>
            <p:ph type="subTitle" idx="1"/>
          </p:nvPr>
        </p:nvSpPr>
        <p:spPr>
          <a:xfrm>
            <a:off x="228600" y="1676400"/>
            <a:ext cx="8610600" cy="5181600"/>
          </a:xfrm>
        </p:spPr>
        <p:txBody>
          <a:bodyPr/>
          <a:lstStyle/>
          <a:p>
            <a:pPr algn="r"/>
            <a:r>
              <a:rPr lang="ar-IQ" sz="2000" dirty="0" smtClean="0">
                <a:solidFill>
                  <a:schemeClr val="tx1"/>
                </a:solidFill>
              </a:rPr>
              <a:t>الحلم  </a:t>
            </a:r>
            <a:r>
              <a:rPr lang="en-US" sz="2000" dirty="0" smtClean="0">
                <a:solidFill>
                  <a:schemeClr val="tx1"/>
                </a:solidFill>
              </a:rPr>
              <a:t>Mites  </a:t>
            </a:r>
            <a:r>
              <a:rPr lang="ar-IQ" sz="2000" dirty="0" smtClean="0">
                <a:solidFill>
                  <a:schemeClr val="tx1"/>
                </a:solidFill>
              </a:rPr>
              <a:t>      :حيوان مفصلي يعود الى شعبة مفصلية الارجل  </a:t>
            </a:r>
            <a:r>
              <a:rPr lang="en-US" sz="2000" dirty="0" err="1" smtClean="0">
                <a:solidFill>
                  <a:schemeClr val="tx1"/>
                </a:solidFill>
              </a:rPr>
              <a:t>Arthropodoa</a:t>
            </a:r>
            <a:r>
              <a:rPr lang="ar-IQ" sz="2000" dirty="0" smtClean="0">
                <a:solidFill>
                  <a:schemeClr val="tx1"/>
                </a:solidFill>
              </a:rPr>
              <a:t>      صف العنكبوتيات    </a:t>
            </a:r>
            <a:r>
              <a:rPr lang="en-US" sz="2000" dirty="0" err="1" smtClean="0">
                <a:solidFill>
                  <a:schemeClr val="tx1"/>
                </a:solidFill>
              </a:rPr>
              <a:t>Arachnidae</a:t>
            </a:r>
            <a:r>
              <a:rPr lang="ar-IQ" sz="2000" dirty="0" smtClean="0">
                <a:solidFill>
                  <a:schemeClr val="tx1"/>
                </a:solidFill>
              </a:rPr>
              <a:t>وتحت صف </a:t>
            </a:r>
            <a:r>
              <a:rPr lang="ar-IQ" sz="2000" dirty="0" err="1" smtClean="0">
                <a:solidFill>
                  <a:schemeClr val="tx1"/>
                </a:solidFill>
              </a:rPr>
              <a:t>القراديات</a:t>
            </a:r>
            <a:r>
              <a:rPr lang="ar-IQ" sz="2000" dirty="0" smtClean="0">
                <a:solidFill>
                  <a:schemeClr val="tx1"/>
                </a:solidFill>
              </a:rPr>
              <a:t>  </a:t>
            </a:r>
            <a:r>
              <a:rPr lang="en-US" sz="2000" dirty="0" err="1" smtClean="0">
                <a:solidFill>
                  <a:schemeClr val="tx1"/>
                </a:solidFill>
              </a:rPr>
              <a:t>Acari</a:t>
            </a:r>
            <a:r>
              <a:rPr lang="ar-IQ" sz="2000" dirty="0" smtClean="0">
                <a:solidFill>
                  <a:schemeClr val="tx1"/>
                </a:solidFill>
              </a:rPr>
              <a:t> التي تضم الحلم والقراد . </a:t>
            </a:r>
          </a:p>
          <a:p>
            <a:pPr algn="r"/>
            <a:r>
              <a:rPr lang="ar-IQ" sz="2000" dirty="0" smtClean="0">
                <a:solidFill>
                  <a:schemeClr val="tx1"/>
                </a:solidFill>
              </a:rPr>
              <a:t>والحلم حيوان مفصلي صغير الحجم يتراوح طوله بشكل عام بين 0.2 – 8.0 ملم يكون ذو لون شاحب  عادة , عديم الاجنحة ورخوي الجسم . المنطقة الظهرية والارجل مزودة بشعيرات طويلة ومتعددة يتكون الحلم من عدة ادوار تبدأ بالبيضة ثم اليرقة ( لها 3 أزواج من الارجل ) ثم الحورية ( لها 4 أزواج من الارجل ) وللحورية طورين ( طور حوري اول وطور حوري ثاني ) ثم </a:t>
            </a:r>
            <a:r>
              <a:rPr lang="ar-IQ" sz="2000" dirty="0" err="1" smtClean="0">
                <a:solidFill>
                  <a:schemeClr val="tx1"/>
                </a:solidFill>
              </a:rPr>
              <a:t>ياتي</a:t>
            </a:r>
            <a:r>
              <a:rPr lang="ar-IQ" sz="2000" dirty="0" smtClean="0">
                <a:solidFill>
                  <a:schemeClr val="tx1"/>
                </a:solidFill>
              </a:rPr>
              <a:t> دور البالغة التي تشمل الذكر والانثى ويمتاز الدور البالغ بوجود 4 أزواج من الارجل واجسامها غير واضحة التقسيم مقارنة بالحشرات  والعناكب الحقيقية  ،اذ تكون اجسام الحشرات مقسمة الى 3 مناطق وهي الرأس  </a:t>
            </a:r>
            <a:r>
              <a:rPr lang="en-US" sz="2000" dirty="0" smtClean="0">
                <a:solidFill>
                  <a:schemeClr val="tx1"/>
                </a:solidFill>
              </a:rPr>
              <a:t>Head</a:t>
            </a:r>
            <a:r>
              <a:rPr lang="ar-IQ" sz="2000" dirty="0" smtClean="0">
                <a:solidFill>
                  <a:schemeClr val="tx1"/>
                </a:solidFill>
              </a:rPr>
              <a:t>والصدر </a:t>
            </a:r>
            <a:r>
              <a:rPr lang="en-US" sz="2000" dirty="0" smtClean="0">
                <a:solidFill>
                  <a:schemeClr val="tx1"/>
                </a:solidFill>
              </a:rPr>
              <a:t>Thorax</a:t>
            </a:r>
            <a:r>
              <a:rPr lang="ar-IQ" sz="2000" dirty="0" smtClean="0">
                <a:solidFill>
                  <a:schemeClr val="tx1"/>
                </a:solidFill>
              </a:rPr>
              <a:t> والبطن </a:t>
            </a:r>
            <a:r>
              <a:rPr lang="en-US" sz="2000" dirty="0" smtClean="0">
                <a:solidFill>
                  <a:schemeClr val="tx1"/>
                </a:solidFill>
              </a:rPr>
              <a:t> Abdomen</a:t>
            </a:r>
            <a:r>
              <a:rPr lang="ar-IQ" sz="2000" dirty="0" smtClean="0">
                <a:solidFill>
                  <a:schemeClr val="tx1"/>
                </a:solidFill>
              </a:rPr>
              <a:t>بينما العناكب الحقيقية والعقارب تكون اجسامها كبيرة ومقسمة الى منطقتين هما المنطقة الرأسية الصدرية  </a:t>
            </a:r>
            <a:r>
              <a:rPr lang="en-US" sz="2000" dirty="0" smtClean="0">
                <a:solidFill>
                  <a:schemeClr val="tx1"/>
                </a:solidFill>
              </a:rPr>
              <a:t>Cephalothorax</a:t>
            </a:r>
            <a:r>
              <a:rPr lang="ar-IQ" sz="2000" dirty="0" smtClean="0">
                <a:solidFill>
                  <a:schemeClr val="tx1"/>
                </a:solidFill>
              </a:rPr>
              <a:t>والمنطقة البطنية </a:t>
            </a:r>
            <a:r>
              <a:rPr lang="en-US" sz="2000" dirty="0" smtClean="0">
                <a:solidFill>
                  <a:schemeClr val="tx1"/>
                </a:solidFill>
              </a:rPr>
              <a:t> Abdomen</a:t>
            </a:r>
            <a:r>
              <a:rPr lang="ar-IQ" sz="2000" dirty="0" smtClean="0">
                <a:solidFill>
                  <a:schemeClr val="tx1"/>
                </a:solidFill>
              </a:rPr>
              <a:t>بينما في الحلم هاتان المنطقتان غير واضحة ماعدا في بعض انواع الحلم التابعة الى عائلة   </a:t>
            </a:r>
            <a:r>
              <a:rPr lang="en-US" sz="2000" dirty="0" smtClean="0">
                <a:solidFill>
                  <a:schemeClr val="tx1"/>
                </a:solidFill>
              </a:rPr>
              <a:t> </a:t>
            </a:r>
            <a:r>
              <a:rPr lang="en-US" sz="2000" dirty="0" err="1" smtClean="0">
                <a:solidFill>
                  <a:schemeClr val="tx1"/>
                </a:solidFill>
              </a:rPr>
              <a:t>Tyroglyphidae</a:t>
            </a:r>
            <a:r>
              <a:rPr lang="ar-IQ" sz="2000" dirty="0" smtClean="0">
                <a:solidFill>
                  <a:schemeClr val="tx1"/>
                </a:solidFill>
              </a:rPr>
              <a:t> تصيب المنتجات في المخازن . ويسمى الحلم في بعض الكتب ب </a:t>
            </a:r>
            <a:r>
              <a:rPr lang="en-US" sz="2000" dirty="0" err="1" smtClean="0">
                <a:solidFill>
                  <a:schemeClr val="tx1"/>
                </a:solidFill>
              </a:rPr>
              <a:t>Acaus</a:t>
            </a:r>
            <a:r>
              <a:rPr lang="en-US" sz="2000" dirty="0" smtClean="0">
                <a:solidFill>
                  <a:schemeClr val="tx1"/>
                </a:solidFill>
              </a:rPr>
              <a:t>  </a:t>
            </a:r>
            <a:r>
              <a:rPr lang="ar-IQ" sz="2000" dirty="0" smtClean="0">
                <a:solidFill>
                  <a:schemeClr val="tx1"/>
                </a:solidFill>
              </a:rPr>
              <a:t>وفي بعض الكتب العربية بالعنكبوت </a:t>
            </a:r>
            <a:r>
              <a:rPr lang="en-US" sz="2000" dirty="0" smtClean="0">
                <a:solidFill>
                  <a:schemeClr val="tx1"/>
                </a:solidFill>
              </a:rPr>
              <a:t>Spider</a:t>
            </a:r>
            <a:r>
              <a:rPr lang="ar-IQ" sz="2000" dirty="0" smtClean="0">
                <a:solidFill>
                  <a:schemeClr val="tx1"/>
                </a:solidFill>
              </a:rPr>
              <a:t>نتيجة افرازه الشبكة العنكبوتية . </a:t>
            </a:r>
            <a:r>
              <a:rPr lang="ar-SA" dirty="0" smtClean="0">
                <a:solidFill>
                  <a:schemeClr val="tx1"/>
                </a:solidFill>
              </a:rPr>
              <a:t/>
            </a:r>
            <a:br>
              <a:rPr lang="ar-SA" dirty="0" smtClean="0">
                <a:solidFill>
                  <a:schemeClr val="tx1"/>
                </a:solidFill>
              </a:rPr>
            </a:br>
            <a:endParaRPr lang="ar-SA" dirty="0">
              <a:solidFill>
                <a:schemeClr val="tx1"/>
              </a:solidFill>
            </a:endParaRPr>
          </a:p>
        </p:txBody>
      </p:sp>
    </p:spTree>
    <p:extLst>
      <p:ext uri="{BB962C8B-B14F-4D97-AF65-F5344CB8AC3E}">
        <p14:creationId xmlns:p14="http://schemas.microsoft.com/office/powerpoint/2010/main" val="267209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304800"/>
            <a:ext cx="7772400" cy="1470025"/>
          </a:xfrm>
        </p:spPr>
        <p:txBody>
          <a:bodyPr/>
          <a:lstStyle/>
          <a:p>
            <a:r>
              <a:rPr lang="ar-IQ" dirty="0" smtClean="0"/>
              <a:t>الجهاز الهضمي</a:t>
            </a:r>
            <a:endParaRPr lang="ar-SA" dirty="0"/>
          </a:p>
        </p:txBody>
      </p:sp>
      <p:sp>
        <p:nvSpPr>
          <p:cNvPr id="3" name="عنوان فرعي 2"/>
          <p:cNvSpPr>
            <a:spLocks noGrp="1"/>
          </p:cNvSpPr>
          <p:nvPr>
            <p:ph type="subTitle" idx="1"/>
          </p:nvPr>
        </p:nvSpPr>
        <p:spPr>
          <a:xfrm>
            <a:off x="152400" y="1600200"/>
            <a:ext cx="8610600" cy="4953000"/>
          </a:xfrm>
        </p:spPr>
        <p:txBody>
          <a:bodyPr>
            <a:normAutofit/>
          </a:bodyPr>
          <a:lstStyle/>
          <a:p>
            <a:pPr algn="r" rtl="0">
              <a:lnSpc>
                <a:spcPct val="150000"/>
              </a:lnSpc>
            </a:pPr>
            <a:r>
              <a:rPr lang="ar-IQ" sz="2400" dirty="0" smtClean="0">
                <a:solidFill>
                  <a:schemeClr val="tx1"/>
                </a:solidFill>
              </a:rPr>
              <a:t>يتكون الجهاز الهضمي في الحلم من قناة هضمية امامية </a:t>
            </a:r>
            <a:r>
              <a:rPr lang="ar-IQ" sz="2400" dirty="0">
                <a:solidFill>
                  <a:schemeClr val="tx1"/>
                </a:solidFill>
              </a:rPr>
              <a:t> </a:t>
            </a:r>
            <a:r>
              <a:rPr lang="ar-IQ" sz="2400" dirty="0" smtClean="0">
                <a:solidFill>
                  <a:schemeClr val="tx1"/>
                </a:solidFill>
              </a:rPr>
              <a:t>  ووسطى وخلفية يبدأ الجهاز الهضمي بفتحة الفم الذي يؤدي الى البلعوم ويكون عضلي التركيب ثم المريء وهو انبوبي الشكل وكلاهما يمثل القناة الهضمية الامامية ثم تأتي بعدها القناة الهضمية الوسطى والتي تنشا من طبقة البشرة الداخلية والتي تتكون من تجويف واسع مبطن بنسيج طلائي وهو </a:t>
            </a:r>
            <a:r>
              <a:rPr lang="ar-IQ" sz="2400" dirty="0" err="1" smtClean="0">
                <a:solidFill>
                  <a:schemeClr val="tx1"/>
                </a:solidFill>
              </a:rPr>
              <a:t>القونصة</a:t>
            </a:r>
            <a:r>
              <a:rPr lang="ar-IQ" sz="2400" dirty="0" smtClean="0">
                <a:solidFill>
                  <a:schemeClr val="tx1"/>
                </a:solidFill>
              </a:rPr>
              <a:t> ثم تأتي القناة الهضمية الخلفية وهي تشمل جزءا انبوبيا رقيق الجدار يمثل الامعاء وجزء عضلي يعرف بالمستقيم والذي ينتهي بفتحة المخرج تحوي جميع الاجزاء المذكورة على غدد لعابية تصب قرب الفم وتقوم بإفراز الانزيمات الهاضمة للطعام وتتم عملية الهضم والامتصاص في القناة الهضمية الوسطى. </a:t>
            </a:r>
            <a:endParaRPr lang="ar-SA" sz="2400" dirty="0">
              <a:solidFill>
                <a:schemeClr val="tx1"/>
              </a:solidFill>
            </a:endParaRPr>
          </a:p>
        </p:txBody>
      </p:sp>
    </p:spTree>
    <p:extLst>
      <p:ext uri="{BB962C8B-B14F-4D97-AF65-F5344CB8AC3E}">
        <p14:creationId xmlns:p14="http://schemas.microsoft.com/office/powerpoint/2010/main" val="1790652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1066799"/>
          </a:xfrm>
        </p:spPr>
        <p:txBody>
          <a:bodyPr/>
          <a:lstStyle/>
          <a:p>
            <a:r>
              <a:rPr lang="ar-IQ" dirty="0" smtClean="0"/>
              <a:t>الجهاز التكاثري </a:t>
            </a:r>
            <a:endParaRPr lang="ar-SA" dirty="0"/>
          </a:p>
        </p:txBody>
      </p:sp>
      <p:sp>
        <p:nvSpPr>
          <p:cNvPr id="3" name="عنوان فرعي 2"/>
          <p:cNvSpPr>
            <a:spLocks noGrp="1"/>
          </p:cNvSpPr>
          <p:nvPr>
            <p:ph type="subTitle" idx="1"/>
          </p:nvPr>
        </p:nvSpPr>
        <p:spPr>
          <a:xfrm>
            <a:off x="228600" y="1600200"/>
            <a:ext cx="8229600" cy="5181600"/>
          </a:xfrm>
        </p:spPr>
        <p:txBody>
          <a:bodyPr>
            <a:normAutofit/>
          </a:bodyPr>
          <a:lstStyle/>
          <a:p>
            <a:pPr algn="r">
              <a:lnSpc>
                <a:spcPct val="150000"/>
              </a:lnSpc>
            </a:pPr>
            <a:r>
              <a:rPr lang="ar-IQ" sz="2400" dirty="0" smtClean="0">
                <a:solidFill>
                  <a:schemeClr val="tx1"/>
                </a:solidFill>
              </a:rPr>
              <a:t>يعد صف </a:t>
            </a:r>
            <a:r>
              <a:rPr lang="ar-IQ" sz="2400" dirty="0" err="1" smtClean="0">
                <a:solidFill>
                  <a:schemeClr val="tx1"/>
                </a:solidFill>
              </a:rPr>
              <a:t>القراديات</a:t>
            </a:r>
            <a:r>
              <a:rPr lang="ar-IQ" sz="2400" dirty="0" smtClean="0">
                <a:solidFill>
                  <a:schemeClr val="tx1"/>
                </a:solidFill>
              </a:rPr>
              <a:t> بجميع انواعه وحيد الجنس ويمكن بسهولة التمييز بين الذكر والانثى بواسطة المظهر الخارجي ويكون الاخصاب داخليا ولكن عملية نقل الحيوانات المنوية تكون مختلفة .اغلب الانواع تضع بيضا  ولكن بعض الحالات تضع الانثى افراد متحركة اذ يفقس البيض داخل جسم الانثى . يتكون الجهاز التناسلي الذكري من : خصية ، وعاء ناقل ، قناة قاذفة وفي حال عدم وجود قناة قاذفة فان الحيوانات المنوية تنقل بواسطة الفكوك كما في تحت رتبة ذات الثغر المتوسط . </a:t>
            </a:r>
          </a:p>
          <a:p>
            <a:pPr algn="r">
              <a:lnSpc>
                <a:spcPct val="150000"/>
              </a:lnSpc>
            </a:pPr>
            <a:r>
              <a:rPr lang="ar-IQ" sz="2400" dirty="0" smtClean="0">
                <a:solidFill>
                  <a:schemeClr val="tx1"/>
                </a:solidFill>
              </a:rPr>
              <a:t>اما الجهاز التناسلي الانثوي يتكون من : مبيض ، قناة بيض ، رحم، قابلة منوية وقد يوجد مهبل . تضع الانثى بيضة واحدة في اليوم او عددا قليلا من البيض يختلف حسب الظروف المحيطة بها . </a:t>
            </a:r>
            <a:endParaRPr lang="ar-SA" sz="2400" dirty="0">
              <a:solidFill>
                <a:schemeClr val="tx1"/>
              </a:solidFill>
            </a:endParaRPr>
          </a:p>
        </p:txBody>
      </p:sp>
    </p:spTree>
    <p:extLst>
      <p:ext uri="{BB962C8B-B14F-4D97-AF65-F5344CB8AC3E}">
        <p14:creationId xmlns:p14="http://schemas.microsoft.com/office/powerpoint/2010/main" val="355107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838199"/>
          </a:xfrm>
        </p:spPr>
        <p:txBody>
          <a:bodyPr/>
          <a:lstStyle/>
          <a:p>
            <a:r>
              <a:rPr lang="ar-IQ" dirty="0" smtClean="0"/>
              <a:t>الجهاز </a:t>
            </a:r>
            <a:r>
              <a:rPr lang="ar-IQ" dirty="0" err="1" smtClean="0"/>
              <a:t>الاخراجي</a:t>
            </a:r>
            <a:r>
              <a:rPr lang="ar-IQ" dirty="0" smtClean="0"/>
              <a:t> </a:t>
            </a:r>
            <a:endParaRPr lang="ar-SA" dirty="0"/>
          </a:p>
        </p:txBody>
      </p:sp>
      <p:sp>
        <p:nvSpPr>
          <p:cNvPr id="3" name="عنوان فرعي 2"/>
          <p:cNvSpPr>
            <a:spLocks noGrp="1"/>
          </p:cNvSpPr>
          <p:nvPr>
            <p:ph type="subTitle" idx="1"/>
          </p:nvPr>
        </p:nvSpPr>
        <p:spPr>
          <a:xfrm>
            <a:off x="152400" y="1059543"/>
            <a:ext cx="8773886" cy="5704114"/>
          </a:xfrm>
        </p:spPr>
        <p:txBody>
          <a:bodyPr>
            <a:normAutofit/>
          </a:bodyPr>
          <a:lstStyle/>
          <a:p>
            <a:pPr algn="r">
              <a:lnSpc>
                <a:spcPct val="150000"/>
              </a:lnSpc>
            </a:pPr>
            <a:r>
              <a:rPr lang="ar-IQ" sz="2400" dirty="0" smtClean="0">
                <a:solidFill>
                  <a:schemeClr val="tx1"/>
                </a:solidFill>
              </a:rPr>
              <a:t>الاخراج عملية </a:t>
            </a:r>
            <a:r>
              <a:rPr lang="ar-IQ" sz="2400" dirty="0" err="1" smtClean="0">
                <a:solidFill>
                  <a:schemeClr val="tx1"/>
                </a:solidFill>
              </a:rPr>
              <a:t>فسلجية</a:t>
            </a:r>
            <a:r>
              <a:rPr lang="ar-IQ" sz="2400" dirty="0" smtClean="0">
                <a:solidFill>
                  <a:schemeClr val="tx1"/>
                </a:solidFill>
              </a:rPr>
              <a:t> هامة تتم </a:t>
            </a:r>
            <a:r>
              <a:rPr lang="ar-IQ" sz="2400" dirty="0" err="1" smtClean="0">
                <a:solidFill>
                  <a:schemeClr val="tx1"/>
                </a:solidFill>
              </a:rPr>
              <a:t>باحدى</a:t>
            </a:r>
            <a:r>
              <a:rPr lang="ar-IQ" sz="2400" dirty="0" smtClean="0">
                <a:solidFill>
                  <a:schemeClr val="tx1"/>
                </a:solidFill>
              </a:rPr>
              <a:t> الطرق الاتية : </a:t>
            </a:r>
          </a:p>
          <a:p>
            <a:pPr algn="r">
              <a:lnSpc>
                <a:spcPct val="150000"/>
              </a:lnSpc>
            </a:pPr>
            <a:r>
              <a:rPr lang="ar-IQ" sz="2400" dirty="0" smtClean="0">
                <a:solidFill>
                  <a:schemeClr val="tx1"/>
                </a:solidFill>
              </a:rPr>
              <a:t>1- عن طريق الغدد الحرقفية التي تتواجد على حرقفة الارجل </a:t>
            </a:r>
          </a:p>
          <a:p>
            <a:pPr algn="r">
              <a:lnSpc>
                <a:spcPct val="150000"/>
              </a:lnSpc>
            </a:pPr>
            <a:r>
              <a:rPr lang="ar-IQ" sz="2400" dirty="0" smtClean="0">
                <a:solidFill>
                  <a:schemeClr val="tx1"/>
                </a:solidFill>
              </a:rPr>
              <a:t>2- عن طريق قنوات اخراجية توجد في تجويف الجسم ومتصلة بالقناة الهضمية الخلفية ( وهي الحالة الشائعة). </a:t>
            </a:r>
          </a:p>
          <a:p>
            <a:pPr algn="r">
              <a:lnSpc>
                <a:spcPct val="150000"/>
              </a:lnSpc>
            </a:pPr>
            <a:r>
              <a:rPr lang="ar-IQ" sz="2400" dirty="0" smtClean="0">
                <a:solidFill>
                  <a:schemeClr val="tx1"/>
                </a:solidFill>
              </a:rPr>
              <a:t>3- عن طريق القناة الهضمية الخلفية كما في الحلم </a:t>
            </a:r>
            <a:r>
              <a:rPr lang="ar-IQ" sz="2400" dirty="0" err="1" smtClean="0">
                <a:solidFill>
                  <a:schemeClr val="tx1"/>
                </a:solidFill>
              </a:rPr>
              <a:t>الخرطومي</a:t>
            </a:r>
            <a:r>
              <a:rPr lang="ar-IQ" sz="2400" dirty="0" smtClean="0">
                <a:solidFill>
                  <a:schemeClr val="tx1"/>
                </a:solidFill>
              </a:rPr>
              <a:t> </a:t>
            </a:r>
          </a:p>
          <a:p>
            <a:pPr algn="r">
              <a:lnSpc>
                <a:spcPct val="150000"/>
              </a:lnSpc>
            </a:pPr>
            <a:r>
              <a:rPr lang="ar-IQ" sz="2400" dirty="0" smtClean="0">
                <a:solidFill>
                  <a:schemeClr val="tx1"/>
                </a:solidFill>
              </a:rPr>
              <a:t>4- عن طريق خلايا اخراجية في جدار القناة الهضمية الوسطية حيث تمثل هذه الخلايا بنواتج بولية تقذف بها في فراغ المعدة ومنها الى الامعاء . </a:t>
            </a:r>
          </a:p>
          <a:p>
            <a:pPr algn="r">
              <a:lnSpc>
                <a:spcPct val="150000"/>
              </a:lnSpc>
            </a:pPr>
            <a:r>
              <a:rPr lang="ar-IQ" sz="2400" dirty="0" smtClean="0">
                <a:solidFill>
                  <a:schemeClr val="tx1"/>
                </a:solidFill>
              </a:rPr>
              <a:t>5- عن طريق جدار الجسم </a:t>
            </a:r>
            <a:endParaRPr lang="ar-SA" sz="2400" dirty="0">
              <a:solidFill>
                <a:schemeClr val="tx1"/>
              </a:solidFill>
            </a:endParaRPr>
          </a:p>
        </p:txBody>
      </p:sp>
    </p:spTree>
    <p:extLst>
      <p:ext uri="{BB962C8B-B14F-4D97-AF65-F5344CB8AC3E}">
        <p14:creationId xmlns:p14="http://schemas.microsoft.com/office/powerpoint/2010/main" val="1587020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115"/>
            <a:ext cx="7772400" cy="874485"/>
          </a:xfrm>
        </p:spPr>
        <p:txBody>
          <a:bodyPr/>
          <a:lstStyle/>
          <a:p>
            <a:r>
              <a:rPr lang="ar-IQ" dirty="0" smtClean="0"/>
              <a:t>جهاز الدوران</a:t>
            </a:r>
            <a:endParaRPr lang="ar-SA" dirty="0"/>
          </a:p>
        </p:txBody>
      </p:sp>
      <p:sp>
        <p:nvSpPr>
          <p:cNvPr id="3" name="عنوان فرعي 2"/>
          <p:cNvSpPr>
            <a:spLocks noGrp="1"/>
          </p:cNvSpPr>
          <p:nvPr>
            <p:ph type="subTitle" idx="1"/>
          </p:nvPr>
        </p:nvSpPr>
        <p:spPr>
          <a:xfrm>
            <a:off x="290286" y="1371599"/>
            <a:ext cx="8472714" cy="5406571"/>
          </a:xfrm>
        </p:spPr>
        <p:txBody>
          <a:bodyPr/>
          <a:lstStyle/>
          <a:p>
            <a:pPr algn="r">
              <a:lnSpc>
                <a:spcPct val="150000"/>
              </a:lnSpc>
            </a:pPr>
            <a:r>
              <a:rPr lang="ar-IQ" dirty="0" smtClean="0">
                <a:solidFill>
                  <a:schemeClr val="tx1"/>
                </a:solidFill>
              </a:rPr>
              <a:t>يتكون هذا الجهاز من الدم عديم اللون الذي يغمر جميع الاحشاء الداخلية وتوجد به خلايا اميبية والتي تظهر بوضوح في الدم اثناء اطوار السكون قبل الانسلاخ كما يوجد قلب بسيط في بعض انواع الحلم التابعة الى تحت رتبة ذات الثغر المتوسط .</a:t>
            </a:r>
            <a:endParaRPr lang="ar-SA" dirty="0">
              <a:solidFill>
                <a:schemeClr val="tx1"/>
              </a:solidFill>
            </a:endParaRPr>
          </a:p>
        </p:txBody>
      </p:sp>
    </p:spTree>
    <p:extLst>
      <p:ext uri="{BB962C8B-B14F-4D97-AF65-F5344CB8AC3E}">
        <p14:creationId xmlns:p14="http://schemas.microsoft.com/office/powerpoint/2010/main" val="3143703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152401"/>
            <a:ext cx="7772400" cy="1066800"/>
          </a:xfrm>
        </p:spPr>
        <p:txBody>
          <a:bodyPr/>
          <a:lstStyle/>
          <a:p>
            <a:r>
              <a:rPr lang="ar-IQ" dirty="0" smtClean="0"/>
              <a:t>جهاز التنفس </a:t>
            </a:r>
            <a:endParaRPr lang="ar-SA" dirty="0"/>
          </a:p>
        </p:txBody>
      </p:sp>
      <p:sp>
        <p:nvSpPr>
          <p:cNvPr id="3" name="عنوان فرعي 2"/>
          <p:cNvSpPr>
            <a:spLocks noGrp="1"/>
          </p:cNvSpPr>
          <p:nvPr>
            <p:ph type="subTitle" idx="1"/>
          </p:nvPr>
        </p:nvSpPr>
        <p:spPr>
          <a:xfrm>
            <a:off x="304800" y="1143000"/>
            <a:ext cx="8519886" cy="5257800"/>
          </a:xfrm>
        </p:spPr>
        <p:txBody>
          <a:bodyPr/>
          <a:lstStyle/>
          <a:p>
            <a:pPr algn="r">
              <a:lnSpc>
                <a:spcPct val="150000"/>
              </a:lnSpc>
            </a:pPr>
            <a:r>
              <a:rPr lang="ar-IQ" dirty="0" smtClean="0">
                <a:solidFill>
                  <a:schemeClr val="tx1"/>
                </a:solidFill>
              </a:rPr>
              <a:t>يتشابه الحلم مع الحشرات من حيث طرق التنفس ، اذ يتنفس الحلم اما عن طريق القصبات الهوائية او طريق الجلد . </a:t>
            </a:r>
          </a:p>
          <a:p>
            <a:pPr algn="r">
              <a:lnSpc>
                <a:spcPct val="150000"/>
              </a:lnSpc>
            </a:pPr>
            <a:r>
              <a:rPr lang="ar-IQ" dirty="0" smtClean="0">
                <a:solidFill>
                  <a:schemeClr val="tx1"/>
                </a:solidFill>
              </a:rPr>
              <a:t>وقد قسم الحلم الى تحت رتب اعتمادا على صفات جهاز التنفس وعدد الثغور التنفسية </a:t>
            </a:r>
            <a:endParaRPr lang="ar-SA" dirty="0">
              <a:solidFill>
                <a:schemeClr val="tx1"/>
              </a:solidFill>
            </a:endParaRPr>
          </a:p>
        </p:txBody>
      </p:sp>
    </p:spTree>
    <p:extLst>
      <p:ext uri="{BB962C8B-B14F-4D97-AF65-F5344CB8AC3E}">
        <p14:creationId xmlns:p14="http://schemas.microsoft.com/office/powerpoint/2010/main" val="754275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990599"/>
          </a:xfrm>
        </p:spPr>
        <p:txBody>
          <a:bodyPr/>
          <a:lstStyle/>
          <a:p>
            <a:r>
              <a:rPr lang="ar-IQ" dirty="0" smtClean="0"/>
              <a:t>الجهاز العصبي </a:t>
            </a:r>
            <a:endParaRPr lang="ar-SA" dirty="0"/>
          </a:p>
        </p:txBody>
      </p:sp>
      <p:sp>
        <p:nvSpPr>
          <p:cNvPr id="3" name="عنوان فرعي 2"/>
          <p:cNvSpPr>
            <a:spLocks noGrp="1"/>
          </p:cNvSpPr>
          <p:nvPr>
            <p:ph type="subTitle" idx="1"/>
          </p:nvPr>
        </p:nvSpPr>
        <p:spPr>
          <a:xfrm>
            <a:off x="381000" y="1371600"/>
            <a:ext cx="8458200" cy="5486400"/>
          </a:xfrm>
        </p:spPr>
        <p:txBody>
          <a:bodyPr/>
          <a:lstStyle/>
          <a:p>
            <a:pPr algn="r"/>
            <a:r>
              <a:rPr lang="ar-IQ" dirty="0" smtClean="0">
                <a:solidFill>
                  <a:schemeClr val="tx1"/>
                </a:solidFill>
              </a:rPr>
              <a:t>يتكون هذا الجهاز من عقدة عصبية واحدة تقع حول </a:t>
            </a:r>
            <a:r>
              <a:rPr lang="ar-IQ" dirty="0" err="1" smtClean="0">
                <a:solidFill>
                  <a:schemeClr val="tx1"/>
                </a:solidFill>
              </a:rPr>
              <a:t>المرئ</a:t>
            </a:r>
            <a:r>
              <a:rPr lang="ar-IQ" dirty="0" smtClean="0">
                <a:solidFill>
                  <a:schemeClr val="tx1"/>
                </a:solidFill>
              </a:rPr>
              <a:t> وهي عبارة عن عقدة عصبية مركبة متحدة مع بعضها ، الجزء العلوي من هذه العقدة يسمى المخ وتخرج منه اعصاب رقيقة من الجهة الظهرية لتصل الى البلعوم والمريء والفكوك والاعين ، اما الجهة السفلية للعقدة تخرج اعصاب تمد الملامس والارجل والاحشاء الداخلية . </a:t>
            </a:r>
          </a:p>
          <a:p>
            <a:pPr algn="r"/>
            <a:r>
              <a:rPr lang="ar-IQ" dirty="0" smtClean="0">
                <a:solidFill>
                  <a:schemeClr val="tx1"/>
                </a:solidFill>
              </a:rPr>
              <a:t>يتركب كل عصب من الياف متحركة واخرى حساسة ويلاحظ ان اندماج العقد العصبية المكونة للحلقة يكون تاما في الحوريات والبالغات بعكس الحال في اليرقات حيث يكون الاندماج غير كامل . </a:t>
            </a:r>
            <a:endParaRPr lang="ar-SA" dirty="0">
              <a:solidFill>
                <a:schemeClr val="tx1"/>
              </a:solidFill>
            </a:endParaRPr>
          </a:p>
        </p:txBody>
      </p:sp>
    </p:spTree>
    <p:extLst>
      <p:ext uri="{BB962C8B-B14F-4D97-AF65-F5344CB8AC3E}">
        <p14:creationId xmlns:p14="http://schemas.microsoft.com/office/powerpoint/2010/main" val="3652363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761999"/>
          </a:xfrm>
        </p:spPr>
        <p:txBody>
          <a:bodyPr>
            <a:normAutofit fontScale="90000"/>
          </a:bodyPr>
          <a:lstStyle/>
          <a:p>
            <a:r>
              <a:rPr lang="ar-IQ" dirty="0" smtClean="0"/>
              <a:t>تقسيم الحلم </a:t>
            </a:r>
            <a:endParaRPr lang="ar-SA" dirty="0"/>
          </a:p>
        </p:txBody>
      </p:sp>
      <p:sp>
        <p:nvSpPr>
          <p:cNvPr id="3" name="عنوان فرعي 2"/>
          <p:cNvSpPr>
            <a:spLocks noGrp="1"/>
          </p:cNvSpPr>
          <p:nvPr>
            <p:ph type="subTitle" idx="1"/>
          </p:nvPr>
        </p:nvSpPr>
        <p:spPr>
          <a:xfrm>
            <a:off x="377371" y="990600"/>
            <a:ext cx="8309429" cy="5715000"/>
          </a:xfrm>
        </p:spPr>
        <p:txBody>
          <a:bodyPr>
            <a:normAutofit/>
          </a:bodyPr>
          <a:lstStyle/>
          <a:p>
            <a:r>
              <a:rPr lang="ar-IQ" sz="2400" dirty="0" smtClean="0">
                <a:solidFill>
                  <a:schemeClr val="tx1"/>
                </a:solidFill>
              </a:rPr>
              <a:t>مفصلية الارجل  </a:t>
            </a:r>
            <a:r>
              <a:rPr lang="en-US" sz="2400" dirty="0" err="1" smtClean="0">
                <a:solidFill>
                  <a:schemeClr val="tx1"/>
                </a:solidFill>
              </a:rPr>
              <a:t>Phlum</a:t>
            </a:r>
            <a:r>
              <a:rPr lang="en-US" sz="2400" dirty="0" smtClean="0">
                <a:solidFill>
                  <a:schemeClr val="tx1"/>
                </a:solidFill>
              </a:rPr>
              <a:t>: </a:t>
            </a:r>
            <a:r>
              <a:rPr lang="en-US" sz="2400" dirty="0" err="1" smtClean="0">
                <a:solidFill>
                  <a:schemeClr val="tx1"/>
                </a:solidFill>
              </a:rPr>
              <a:t>Arthropoda</a:t>
            </a:r>
            <a:endParaRPr lang="en-US" sz="2400" dirty="0" smtClean="0">
              <a:solidFill>
                <a:schemeClr val="tx1"/>
              </a:solidFill>
            </a:endParaRPr>
          </a:p>
          <a:p>
            <a:r>
              <a:rPr lang="ar-IQ" sz="2400" dirty="0" smtClean="0">
                <a:solidFill>
                  <a:schemeClr val="tx1"/>
                </a:solidFill>
              </a:rPr>
              <a:t>العنكبوتيات </a:t>
            </a:r>
            <a:r>
              <a:rPr lang="en-US" sz="2400" dirty="0" smtClean="0">
                <a:solidFill>
                  <a:schemeClr val="tx1"/>
                </a:solidFill>
              </a:rPr>
              <a:t>Class:   </a:t>
            </a:r>
            <a:r>
              <a:rPr lang="en-US" sz="2400" dirty="0" err="1" smtClean="0">
                <a:solidFill>
                  <a:schemeClr val="tx1"/>
                </a:solidFill>
              </a:rPr>
              <a:t>Arachnidae</a:t>
            </a:r>
            <a:r>
              <a:rPr lang="en-US" sz="2400" dirty="0" smtClean="0">
                <a:solidFill>
                  <a:schemeClr val="tx1"/>
                </a:solidFill>
              </a:rPr>
              <a:t> </a:t>
            </a:r>
          </a:p>
          <a:p>
            <a:r>
              <a:rPr lang="ar-IQ" sz="2400" dirty="0" smtClean="0">
                <a:solidFill>
                  <a:schemeClr val="tx1"/>
                </a:solidFill>
              </a:rPr>
              <a:t>الحلم البدائي  </a:t>
            </a:r>
            <a:r>
              <a:rPr lang="en-US" sz="2400" dirty="0" smtClean="0">
                <a:solidFill>
                  <a:schemeClr val="tx1"/>
                </a:solidFill>
              </a:rPr>
              <a:t>A-Order : </a:t>
            </a:r>
            <a:r>
              <a:rPr lang="en-US" sz="2400" dirty="0" err="1" smtClean="0">
                <a:solidFill>
                  <a:schemeClr val="tx1"/>
                </a:solidFill>
              </a:rPr>
              <a:t>Opilioacariformes</a:t>
            </a:r>
            <a:endParaRPr lang="en-US" sz="2400" dirty="0" smtClean="0">
              <a:solidFill>
                <a:schemeClr val="tx1"/>
              </a:solidFill>
            </a:endParaRPr>
          </a:p>
          <a:p>
            <a:r>
              <a:rPr lang="ar-IQ" sz="2400" dirty="0" smtClean="0">
                <a:solidFill>
                  <a:schemeClr val="tx1"/>
                </a:solidFill>
              </a:rPr>
              <a:t> ظهرية الثغور التنفسية  </a:t>
            </a:r>
            <a:r>
              <a:rPr lang="en-US" sz="2400" dirty="0" smtClean="0">
                <a:solidFill>
                  <a:schemeClr val="tx1"/>
                </a:solidFill>
              </a:rPr>
              <a:t>Sub-order: </a:t>
            </a:r>
            <a:r>
              <a:rPr lang="en-US" sz="2400" dirty="0" err="1" smtClean="0">
                <a:solidFill>
                  <a:schemeClr val="tx1"/>
                </a:solidFill>
              </a:rPr>
              <a:t>Notostigmata</a:t>
            </a:r>
            <a:endParaRPr lang="en-US" sz="2400" dirty="0" smtClean="0">
              <a:solidFill>
                <a:schemeClr val="tx1"/>
              </a:solidFill>
            </a:endParaRPr>
          </a:p>
          <a:p>
            <a:r>
              <a:rPr lang="ar-IQ" sz="2400" dirty="0" smtClean="0">
                <a:solidFill>
                  <a:schemeClr val="tx1"/>
                </a:solidFill>
              </a:rPr>
              <a:t> الحلم الطفيلي  </a:t>
            </a:r>
            <a:r>
              <a:rPr lang="en-US" sz="2400" dirty="0" smtClean="0">
                <a:solidFill>
                  <a:schemeClr val="tx1"/>
                </a:solidFill>
              </a:rPr>
              <a:t>B- Order: </a:t>
            </a:r>
            <a:r>
              <a:rPr lang="en-US" sz="2400" dirty="0" err="1" smtClean="0">
                <a:solidFill>
                  <a:schemeClr val="tx1"/>
                </a:solidFill>
              </a:rPr>
              <a:t>Parasitiformes</a:t>
            </a:r>
            <a:endParaRPr lang="en-US" sz="2400" dirty="0" smtClean="0">
              <a:solidFill>
                <a:schemeClr val="tx1"/>
              </a:solidFill>
            </a:endParaRPr>
          </a:p>
          <a:p>
            <a:r>
              <a:rPr lang="ar-IQ" sz="2400" dirty="0" smtClean="0">
                <a:solidFill>
                  <a:schemeClr val="tx1"/>
                </a:solidFill>
              </a:rPr>
              <a:t>رباعية الثغور التنفسية  </a:t>
            </a:r>
            <a:r>
              <a:rPr lang="en-US" sz="2400" dirty="0" err="1" smtClean="0">
                <a:solidFill>
                  <a:schemeClr val="tx1"/>
                </a:solidFill>
              </a:rPr>
              <a:t>Holothyride</a:t>
            </a:r>
            <a:r>
              <a:rPr lang="ar-IQ" sz="2400" dirty="0" smtClean="0">
                <a:solidFill>
                  <a:schemeClr val="tx1"/>
                </a:solidFill>
              </a:rPr>
              <a:t>= </a:t>
            </a:r>
            <a:r>
              <a:rPr lang="en-US" sz="2400" dirty="0" smtClean="0">
                <a:solidFill>
                  <a:schemeClr val="tx1"/>
                </a:solidFill>
              </a:rPr>
              <a:t>1- sub-order: </a:t>
            </a:r>
            <a:r>
              <a:rPr lang="en-US" sz="2400" dirty="0" err="1" smtClean="0">
                <a:solidFill>
                  <a:schemeClr val="tx1"/>
                </a:solidFill>
              </a:rPr>
              <a:t>Tetrastigmata</a:t>
            </a:r>
            <a:r>
              <a:rPr lang="en-US" sz="2400" dirty="0" smtClean="0">
                <a:solidFill>
                  <a:schemeClr val="tx1"/>
                </a:solidFill>
              </a:rPr>
              <a:t> </a:t>
            </a:r>
          </a:p>
          <a:p>
            <a:r>
              <a:rPr lang="ar-IQ" sz="2400" dirty="0" smtClean="0">
                <a:solidFill>
                  <a:schemeClr val="tx1"/>
                </a:solidFill>
              </a:rPr>
              <a:t>ذات الثغر المتوسط </a:t>
            </a:r>
            <a:r>
              <a:rPr lang="en-US" sz="2400" dirty="0" smtClean="0">
                <a:solidFill>
                  <a:schemeClr val="tx1"/>
                </a:solidFill>
              </a:rPr>
              <a:t>2- sub –order: </a:t>
            </a:r>
            <a:r>
              <a:rPr lang="en-US" sz="2400" dirty="0" err="1" smtClean="0">
                <a:solidFill>
                  <a:schemeClr val="tx1"/>
                </a:solidFill>
              </a:rPr>
              <a:t>Mesostigmata</a:t>
            </a:r>
            <a:r>
              <a:rPr lang="en-US" sz="2400" dirty="0" smtClean="0">
                <a:solidFill>
                  <a:schemeClr val="tx1"/>
                </a:solidFill>
              </a:rPr>
              <a:t> </a:t>
            </a:r>
          </a:p>
          <a:p>
            <a:r>
              <a:rPr lang="ar-IQ" sz="2400" dirty="0" smtClean="0">
                <a:solidFill>
                  <a:schemeClr val="tx1"/>
                </a:solidFill>
              </a:rPr>
              <a:t>ذات الثغر الخلفي  </a:t>
            </a:r>
            <a:r>
              <a:rPr lang="en-US" sz="2400" dirty="0" smtClean="0">
                <a:solidFill>
                  <a:schemeClr val="tx1"/>
                </a:solidFill>
              </a:rPr>
              <a:t>3- sub order : </a:t>
            </a:r>
            <a:r>
              <a:rPr lang="en-US" sz="2400" dirty="0" err="1" smtClean="0">
                <a:solidFill>
                  <a:schemeClr val="tx1"/>
                </a:solidFill>
              </a:rPr>
              <a:t>Metastigmata</a:t>
            </a:r>
            <a:r>
              <a:rPr lang="en-US" sz="2400" dirty="0" smtClean="0">
                <a:solidFill>
                  <a:schemeClr val="tx1"/>
                </a:solidFill>
              </a:rPr>
              <a:t>   = </a:t>
            </a:r>
            <a:r>
              <a:rPr lang="en-US" sz="2400" dirty="0" err="1" smtClean="0">
                <a:solidFill>
                  <a:schemeClr val="tx1"/>
                </a:solidFill>
              </a:rPr>
              <a:t>Ixodida</a:t>
            </a:r>
            <a:endParaRPr lang="en-US" sz="2400" dirty="0" smtClean="0">
              <a:solidFill>
                <a:schemeClr val="tx1"/>
              </a:solidFill>
            </a:endParaRPr>
          </a:p>
          <a:p>
            <a:r>
              <a:rPr lang="ar-IQ" sz="2400" dirty="0" smtClean="0">
                <a:solidFill>
                  <a:schemeClr val="tx1"/>
                </a:solidFill>
              </a:rPr>
              <a:t>الحلم </a:t>
            </a:r>
            <a:r>
              <a:rPr lang="ar-IQ" sz="2400" dirty="0" err="1" smtClean="0">
                <a:solidFill>
                  <a:schemeClr val="tx1"/>
                </a:solidFill>
              </a:rPr>
              <a:t>الخرطومي</a:t>
            </a:r>
            <a:r>
              <a:rPr lang="ar-IQ" sz="2400" dirty="0" smtClean="0">
                <a:solidFill>
                  <a:schemeClr val="tx1"/>
                </a:solidFill>
              </a:rPr>
              <a:t>  </a:t>
            </a:r>
            <a:r>
              <a:rPr lang="en-US" sz="2400" dirty="0" smtClean="0">
                <a:solidFill>
                  <a:schemeClr val="tx1"/>
                </a:solidFill>
              </a:rPr>
              <a:t>C- Order : </a:t>
            </a:r>
            <a:r>
              <a:rPr lang="en-US" sz="2400" dirty="0" err="1" smtClean="0">
                <a:solidFill>
                  <a:schemeClr val="tx1"/>
                </a:solidFill>
              </a:rPr>
              <a:t>Acariformes</a:t>
            </a:r>
            <a:r>
              <a:rPr lang="en-US" sz="2400" dirty="0" smtClean="0">
                <a:solidFill>
                  <a:schemeClr val="tx1"/>
                </a:solidFill>
              </a:rPr>
              <a:t> </a:t>
            </a:r>
          </a:p>
          <a:p>
            <a:r>
              <a:rPr lang="ar-IQ" sz="2400" dirty="0" smtClean="0">
                <a:solidFill>
                  <a:schemeClr val="tx1"/>
                </a:solidFill>
              </a:rPr>
              <a:t>امامية الثغور التنفسية </a:t>
            </a:r>
            <a:r>
              <a:rPr lang="en-US" sz="2400" dirty="0" smtClean="0">
                <a:solidFill>
                  <a:schemeClr val="tx1"/>
                </a:solidFill>
              </a:rPr>
              <a:t>1- sub –order: </a:t>
            </a:r>
            <a:r>
              <a:rPr lang="en-US" sz="2400" dirty="0" err="1" smtClean="0">
                <a:solidFill>
                  <a:schemeClr val="tx1"/>
                </a:solidFill>
              </a:rPr>
              <a:t>Prostigmata</a:t>
            </a:r>
            <a:endParaRPr lang="en-US" sz="2400" dirty="0" smtClean="0">
              <a:solidFill>
                <a:schemeClr val="tx1"/>
              </a:solidFill>
            </a:endParaRPr>
          </a:p>
          <a:p>
            <a:r>
              <a:rPr lang="ar-IQ" sz="2400" dirty="0" smtClean="0">
                <a:solidFill>
                  <a:schemeClr val="tx1"/>
                </a:solidFill>
              </a:rPr>
              <a:t> عديمة الثغور التنفسية </a:t>
            </a:r>
            <a:r>
              <a:rPr lang="en-US" sz="2400" dirty="0" smtClean="0">
                <a:solidFill>
                  <a:schemeClr val="tx1"/>
                </a:solidFill>
              </a:rPr>
              <a:t>2- sub –order : </a:t>
            </a:r>
            <a:r>
              <a:rPr lang="en-US" sz="2400" dirty="0" err="1" smtClean="0">
                <a:solidFill>
                  <a:schemeClr val="tx1"/>
                </a:solidFill>
              </a:rPr>
              <a:t>Astigmata</a:t>
            </a:r>
            <a:r>
              <a:rPr lang="en-US" sz="2400" dirty="0" smtClean="0">
                <a:solidFill>
                  <a:schemeClr val="tx1"/>
                </a:solidFill>
              </a:rPr>
              <a:t> </a:t>
            </a:r>
          </a:p>
          <a:p>
            <a:r>
              <a:rPr lang="en-US" sz="2400" dirty="0" smtClean="0">
                <a:solidFill>
                  <a:schemeClr val="tx1"/>
                </a:solidFill>
              </a:rPr>
              <a:t>3- sub –order : </a:t>
            </a:r>
            <a:r>
              <a:rPr lang="en-US" sz="2400" dirty="0" err="1" smtClean="0">
                <a:solidFill>
                  <a:schemeClr val="tx1"/>
                </a:solidFill>
              </a:rPr>
              <a:t>Cryptostigmata</a:t>
            </a:r>
            <a:r>
              <a:rPr lang="en-US" sz="2400" dirty="0" smtClean="0">
                <a:solidFill>
                  <a:schemeClr val="tx1"/>
                </a:solidFill>
              </a:rPr>
              <a:t> = </a:t>
            </a:r>
            <a:r>
              <a:rPr lang="en-US" sz="2400" dirty="0" err="1" smtClean="0">
                <a:solidFill>
                  <a:schemeClr val="tx1"/>
                </a:solidFill>
              </a:rPr>
              <a:t>Oribatida</a:t>
            </a:r>
            <a:r>
              <a:rPr lang="en-US" sz="2400" dirty="0" smtClean="0">
                <a:solidFill>
                  <a:schemeClr val="tx1"/>
                </a:solidFill>
              </a:rPr>
              <a:t> </a:t>
            </a:r>
            <a:r>
              <a:rPr lang="en-US" sz="2400" dirty="0">
                <a:solidFill>
                  <a:schemeClr val="tx1"/>
                </a:solidFill>
              </a:rPr>
              <a:t> </a:t>
            </a:r>
            <a:r>
              <a:rPr lang="en-US" sz="2400" dirty="0" smtClean="0">
                <a:solidFill>
                  <a:schemeClr val="tx1"/>
                </a:solidFill>
              </a:rPr>
              <a:t> </a:t>
            </a:r>
            <a:r>
              <a:rPr lang="ar-IQ" sz="2400" dirty="0" smtClean="0">
                <a:solidFill>
                  <a:schemeClr val="tx1"/>
                </a:solidFill>
              </a:rPr>
              <a:t>مخفية الثغور التنفسية </a:t>
            </a:r>
            <a:r>
              <a:rPr lang="en-US" sz="2400" dirty="0" smtClean="0">
                <a:solidFill>
                  <a:schemeClr val="tx1"/>
                </a:solidFill>
              </a:rPr>
              <a:t>                        </a:t>
            </a:r>
            <a:endParaRPr lang="ar-SA" sz="2400" dirty="0">
              <a:solidFill>
                <a:schemeClr val="tx1"/>
              </a:solidFill>
            </a:endParaRPr>
          </a:p>
        </p:txBody>
      </p:sp>
    </p:spTree>
    <p:extLst>
      <p:ext uri="{BB962C8B-B14F-4D97-AF65-F5344CB8AC3E}">
        <p14:creationId xmlns:p14="http://schemas.microsoft.com/office/powerpoint/2010/main" val="2897764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91887"/>
            <a:ext cx="7772400" cy="903513"/>
          </a:xfrm>
        </p:spPr>
        <p:txBody>
          <a:bodyPr/>
          <a:lstStyle/>
          <a:p>
            <a:r>
              <a:rPr lang="ar-IQ" dirty="0" smtClean="0"/>
              <a:t>مميزات ظهرية الثغور التنفسية</a:t>
            </a:r>
            <a:endParaRPr lang="ar-SA" dirty="0"/>
          </a:p>
        </p:txBody>
      </p:sp>
      <p:sp>
        <p:nvSpPr>
          <p:cNvPr id="3" name="عنوان فرعي 2"/>
          <p:cNvSpPr>
            <a:spLocks noGrp="1"/>
          </p:cNvSpPr>
          <p:nvPr>
            <p:ph type="subTitle" idx="1"/>
          </p:nvPr>
        </p:nvSpPr>
        <p:spPr>
          <a:xfrm>
            <a:off x="304800" y="1447800"/>
            <a:ext cx="8534400" cy="5181600"/>
          </a:xfrm>
        </p:spPr>
        <p:txBody>
          <a:bodyPr>
            <a:normAutofit lnSpcReduction="10000"/>
          </a:bodyPr>
          <a:lstStyle/>
          <a:p>
            <a:pPr marL="342900" indent="-342900" algn="r">
              <a:lnSpc>
                <a:spcPct val="150000"/>
              </a:lnSpc>
              <a:buFont typeface="Arial" pitchFamily="34" charset="0"/>
              <a:buChar char="•"/>
            </a:pPr>
            <a:r>
              <a:rPr lang="ar-IQ" sz="2400" dirty="0" smtClean="0">
                <a:solidFill>
                  <a:schemeClr val="tx1"/>
                </a:solidFill>
              </a:rPr>
              <a:t>1-حلم كبير الحجم(1 ملم) الجسم متطاول وله زوجين من الاعين الجانبية البسيطة </a:t>
            </a:r>
          </a:p>
          <a:p>
            <a:pPr marL="342900" indent="-342900" algn="r">
              <a:lnSpc>
                <a:spcPct val="150000"/>
              </a:lnSpc>
              <a:buFont typeface="Arial" pitchFamily="34" charset="0"/>
              <a:buChar char="•"/>
            </a:pPr>
            <a:r>
              <a:rPr lang="ar-IQ" sz="2400" dirty="0" smtClean="0">
                <a:solidFill>
                  <a:schemeClr val="tx1"/>
                </a:solidFill>
              </a:rPr>
              <a:t>2- وجود اربعة ازواج من فتحات التنفس الجانبية </a:t>
            </a:r>
          </a:p>
          <a:p>
            <a:pPr marL="342900" indent="-342900" algn="r">
              <a:lnSpc>
                <a:spcPct val="150000"/>
              </a:lnSpc>
              <a:buFont typeface="Arial" pitchFamily="34" charset="0"/>
              <a:buChar char="•"/>
            </a:pPr>
            <a:r>
              <a:rPr lang="ar-IQ" sz="2400" dirty="0" smtClean="0">
                <a:solidFill>
                  <a:schemeClr val="tx1"/>
                </a:solidFill>
              </a:rPr>
              <a:t>3- وجود مخلب على الملمس يساعد على مسك الطعام </a:t>
            </a:r>
          </a:p>
          <a:p>
            <a:pPr marL="342900" indent="-342900" algn="r">
              <a:lnSpc>
                <a:spcPct val="150000"/>
              </a:lnSpc>
              <a:buFont typeface="Arial" pitchFamily="34" charset="0"/>
              <a:buChar char="•"/>
            </a:pPr>
            <a:r>
              <a:rPr lang="ar-IQ" sz="2400" dirty="0" smtClean="0">
                <a:solidFill>
                  <a:schemeClr val="tx1"/>
                </a:solidFill>
              </a:rPr>
              <a:t>4- وجود شفا وعدم وجود صفيحة فوق الفم  </a:t>
            </a:r>
            <a:r>
              <a:rPr lang="en-US" sz="2400" dirty="0" err="1" smtClean="0">
                <a:solidFill>
                  <a:schemeClr val="tx1"/>
                </a:solidFill>
              </a:rPr>
              <a:t>Tectum</a:t>
            </a:r>
            <a:endParaRPr lang="ar-IQ" sz="2400" dirty="0" smtClean="0">
              <a:solidFill>
                <a:schemeClr val="tx1"/>
              </a:solidFill>
            </a:endParaRPr>
          </a:p>
          <a:p>
            <a:pPr marL="342900" indent="-342900" algn="r">
              <a:lnSpc>
                <a:spcPct val="150000"/>
              </a:lnSpc>
              <a:buFont typeface="Arial" pitchFamily="34" charset="0"/>
              <a:buChar char="•"/>
            </a:pPr>
            <a:r>
              <a:rPr lang="ar-IQ" sz="2400" dirty="0" smtClean="0">
                <a:solidFill>
                  <a:schemeClr val="tx1"/>
                </a:solidFill>
              </a:rPr>
              <a:t>5- المدور الثالث والرابع مقسم </a:t>
            </a:r>
          </a:p>
          <a:p>
            <a:pPr marL="342900" indent="-342900" algn="r">
              <a:lnSpc>
                <a:spcPct val="150000"/>
              </a:lnSpc>
              <a:buFont typeface="Arial" pitchFamily="34" charset="0"/>
              <a:buChar char="•"/>
            </a:pPr>
            <a:r>
              <a:rPr lang="ar-IQ" sz="2400" dirty="0" smtClean="0">
                <a:solidFill>
                  <a:schemeClr val="tx1"/>
                </a:solidFill>
              </a:rPr>
              <a:t>6- الفتحة التناسلية للذكر والانثى غير مغطاة وتوجد بين حرقفتي الرجل الثالثة والرابعة </a:t>
            </a:r>
          </a:p>
          <a:p>
            <a:pPr marL="342900" indent="-342900" algn="r">
              <a:lnSpc>
                <a:spcPct val="150000"/>
              </a:lnSpc>
              <a:buFont typeface="Arial" pitchFamily="34" charset="0"/>
              <a:buChar char="•"/>
            </a:pPr>
            <a:r>
              <a:rPr lang="ar-IQ" sz="2400" dirty="0" smtClean="0">
                <a:solidFill>
                  <a:schemeClr val="tx1"/>
                </a:solidFill>
              </a:rPr>
              <a:t>7- توجد افرادها تحت الاحجار وتفضل الاماكن المظلمة وتفترس مفصلية الارجل الصغيرة الحجم وتنتشر في امريكا ووسط اسيا ومنطقة البحر الابيض المتوسط </a:t>
            </a:r>
            <a:endParaRPr lang="ar-SA" sz="2400" dirty="0">
              <a:solidFill>
                <a:schemeClr val="tx1"/>
              </a:solidFill>
            </a:endParaRPr>
          </a:p>
        </p:txBody>
      </p:sp>
    </p:spTree>
    <p:extLst>
      <p:ext uri="{BB962C8B-B14F-4D97-AF65-F5344CB8AC3E}">
        <p14:creationId xmlns:p14="http://schemas.microsoft.com/office/powerpoint/2010/main" val="274966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1143000"/>
          </a:xfrm>
        </p:spPr>
        <p:txBody>
          <a:bodyPr/>
          <a:lstStyle/>
          <a:p>
            <a:r>
              <a:rPr lang="ar-IQ" dirty="0" smtClean="0"/>
              <a:t>مميزات </a:t>
            </a:r>
            <a:r>
              <a:rPr lang="ar-IQ" dirty="0"/>
              <a:t>ر</a:t>
            </a:r>
            <a:r>
              <a:rPr lang="ar-IQ" dirty="0" smtClean="0"/>
              <a:t>باعية الثغور التنفسية</a:t>
            </a:r>
            <a:endParaRPr lang="ar-SA" dirty="0"/>
          </a:p>
        </p:txBody>
      </p:sp>
      <p:sp>
        <p:nvSpPr>
          <p:cNvPr id="3" name="عنوان فرعي 2"/>
          <p:cNvSpPr>
            <a:spLocks noGrp="1"/>
          </p:cNvSpPr>
          <p:nvPr>
            <p:ph type="subTitle" idx="1"/>
          </p:nvPr>
        </p:nvSpPr>
        <p:spPr>
          <a:xfrm>
            <a:off x="500743" y="1411515"/>
            <a:ext cx="8483600" cy="5236028"/>
          </a:xfrm>
        </p:spPr>
        <p:txBody>
          <a:bodyPr>
            <a:normAutofit/>
          </a:bodyPr>
          <a:lstStyle/>
          <a:p>
            <a:pPr algn="r">
              <a:lnSpc>
                <a:spcPct val="150000"/>
              </a:lnSpc>
            </a:pPr>
            <a:r>
              <a:rPr lang="ar-IQ" sz="2400" dirty="0" smtClean="0">
                <a:solidFill>
                  <a:schemeClr val="tx1"/>
                </a:solidFill>
              </a:rPr>
              <a:t>1- الحلم كبير الحجم (7ملم) والجسم  بيضوي الشكل غير مقسم  </a:t>
            </a:r>
          </a:p>
          <a:p>
            <a:pPr algn="r">
              <a:lnSpc>
                <a:spcPct val="150000"/>
              </a:lnSpc>
            </a:pPr>
            <a:r>
              <a:rPr lang="ar-IQ" sz="2400" dirty="0" smtClean="0">
                <a:solidFill>
                  <a:schemeClr val="tx1"/>
                </a:solidFill>
              </a:rPr>
              <a:t>2- وجود زوج من الفتحات التنفسية بجوار الزوج الثالث من الثغور التنفسية وبوجود زوج اخر من الفتحات التنفسية خلف حرقفة الرجل الرابعة </a:t>
            </a:r>
          </a:p>
          <a:p>
            <a:pPr algn="r">
              <a:lnSpc>
                <a:spcPct val="150000"/>
              </a:lnSpc>
            </a:pPr>
            <a:r>
              <a:rPr lang="ar-IQ" sz="2400" dirty="0" smtClean="0">
                <a:solidFill>
                  <a:schemeClr val="tx1"/>
                </a:solidFill>
              </a:rPr>
              <a:t>3- يوجد مخلب تحت طرفي الملمس يساعد على مسك الطعام </a:t>
            </a:r>
          </a:p>
          <a:p>
            <a:pPr algn="r">
              <a:lnSpc>
                <a:spcPct val="150000"/>
              </a:lnSpc>
            </a:pPr>
            <a:r>
              <a:rPr lang="ar-IQ" sz="2400" dirty="0" smtClean="0">
                <a:solidFill>
                  <a:schemeClr val="tx1"/>
                </a:solidFill>
              </a:rPr>
              <a:t>4- الشفا متقدمة وصفيحة فوق الفم غير موجودة  </a:t>
            </a:r>
            <a:r>
              <a:rPr lang="en-US" sz="2400" dirty="0" err="1" smtClean="0">
                <a:solidFill>
                  <a:schemeClr val="tx1"/>
                </a:solidFill>
              </a:rPr>
              <a:t>Tectum</a:t>
            </a:r>
            <a:r>
              <a:rPr lang="en-US" sz="2400" dirty="0" smtClean="0">
                <a:solidFill>
                  <a:schemeClr val="tx1"/>
                </a:solidFill>
              </a:rPr>
              <a:t> </a:t>
            </a:r>
            <a:endParaRPr lang="ar-IQ" sz="2400" dirty="0" smtClean="0">
              <a:solidFill>
                <a:schemeClr val="tx1"/>
              </a:solidFill>
            </a:endParaRPr>
          </a:p>
          <a:p>
            <a:pPr algn="r">
              <a:lnSpc>
                <a:spcPct val="150000"/>
              </a:lnSpc>
            </a:pPr>
            <a:r>
              <a:rPr lang="ar-IQ" sz="2400" dirty="0" smtClean="0">
                <a:solidFill>
                  <a:schemeClr val="tx1"/>
                </a:solidFill>
              </a:rPr>
              <a:t>5- الفتحة التناسلية عريضة ومغطاة بواسطة 4 صفائح </a:t>
            </a:r>
          </a:p>
          <a:p>
            <a:pPr algn="r">
              <a:lnSpc>
                <a:spcPct val="150000"/>
              </a:lnSpc>
            </a:pPr>
            <a:r>
              <a:rPr lang="ar-IQ" sz="2400" dirty="0" smtClean="0">
                <a:solidFill>
                  <a:schemeClr val="tx1"/>
                </a:solidFill>
              </a:rPr>
              <a:t>6- افرادها مفترسة وتوجد في استراليا ونيوزلندا وتضم عائلة واحدة فقط  </a:t>
            </a:r>
          </a:p>
          <a:p>
            <a:pPr algn="r">
              <a:lnSpc>
                <a:spcPct val="150000"/>
              </a:lnSpc>
            </a:pPr>
            <a:r>
              <a:rPr lang="en-US" sz="2400" dirty="0" err="1" smtClean="0">
                <a:solidFill>
                  <a:schemeClr val="tx1"/>
                </a:solidFill>
              </a:rPr>
              <a:t>Holothyridae</a:t>
            </a:r>
            <a:r>
              <a:rPr lang="en-US" sz="2400" dirty="0" smtClean="0">
                <a:solidFill>
                  <a:schemeClr val="tx1"/>
                </a:solidFill>
              </a:rPr>
              <a:t>      </a:t>
            </a:r>
            <a:endParaRPr lang="ar-SA" sz="2400" dirty="0">
              <a:solidFill>
                <a:schemeClr val="tx1"/>
              </a:solidFill>
            </a:endParaRPr>
          </a:p>
        </p:txBody>
      </p:sp>
    </p:spTree>
    <p:extLst>
      <p:ext uri="{BB962C8B-B14F-4D97-AF65-F5344CB8AC3E}">
        <p14:creationId xmlns:p14="http://schemas.microsoft.com/office/powerpoint/2010/main" val="62810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46743"/>
            <a:ext cx="7772400" cy="783771"/>
          </a:xfrm>
        </p:spPr>
        <p:txBody>
          <a:bodyPr/>
          <a:lstStyle/>
          <a:p>
            <a:r>
              <a:rPr lang="ar-IQ" dirty="0" smtClean="0"/>
              <a:t>مميزات ذات الثغر المتوسط</a:t>
            </a:r>
            <a:endParaRPr lang="ar-SA" dirty="0"/>
          </a:p>
        </p:txBody>
      </p:sp>
      <p:sp>
        <p:nvSpPr>
          <p:cNvPr id="3" name="عنوان فرعي 2"/>
          <p:cNvSpPr>
            <a:spLocks noGrp="1"/>
          </p:cNvSpPr>
          <p:nvPr>
            <p:ph type="subTitle" idx="1"/>
          </p:nvPr>
        </p:nvSpPr>
        <p:spPr>
          <a:xfrm>
            <a:off x="431800" y="1066800"/>
            <a:ext cx="8683171" cy="5787571"/>
          </a:xfrm>
        </p:spPr>
        <p:txBody>
          <a:bodyPr>
            <a:normAutofit/>
          </a:bodyPr>
          <a:lstStyle/>
          <a:p>
            <a:pPr algn="r">
              <a:lnSpc>
                <a:spcPct val="150000"/>
              </a:lnSpc>
            </a:pPr>
            <a:r>
              <a:rPr lang="ar-IQ" sz="2400" dirty="0" smtClean="0">
                <a:solidFill>
                  <a:schemeClr val="tx1"/>
                </a:solidFill>
              </a:rPr>
              <a:t>1- تتراوح اطوالها بين 0.2- 2ملم وتحتوي على صفيحة  تحت الفم ا</a:t>
            </a:r>
            <a:r>
              <a:rPr lang="en-US" sz="2400" dirty="0" err="1" smtClean="0">
                <a:solidFill>
                  <a:schemeClr val="tx1"/>
                </a:solidFill>
              </a:rPr>
              <a:t>Hypostoma</a:t>
            </a:r>
            <a:endParaRPr lang="ar-IQ" sz="2400" dirty="0" smtClean="0">
              <a:solidFill>
                <a:schemeClr val="tx1"/>
              </a:solidFill>
            </a:endParaRPr>
          </a:p>
          <a:p>
            <a:pPr algn="r">
              <a:lnSpc>
                <a:spcPct val="150000"/>
              </a:lnSpc>
            </a:pPr>
            <a:r>
              <a:rPr lang="ar-IQ" sz="2400" dirty="0" smtClean="0">
                <a:solidFill>
                  <a:schemeClr val="tx1"/>
                </a:solidFill>
              </a:rPr>
              <a:t>2- وجود زوج من الثغور التنفسية يقع بين حرقفتي الرجل 2 و3 </a:t>
            </a:r>
          </a:p>
          <a:p>
            <a:pPr algn="r">
              <a:lnSpc>
                <a:spcPct val="150000"/>
              </a:lnSpc>
            </a:pPr>
            <a:r>
              <a:rPr lang="ar-IQ" sz="2400" dirty="0" smtClean="0">
                <a:solidFill>
                  <a:schemeClr val="tx1"/>
                </a:solidFill>
              </a:rPr>
              <a:t>3- وجود زوج من الثغور التنفسية على الملمس القدمي </a:t>
            </a:r>
          </a:p>
          <a:p>
            <a:pPr algn="r">
              <a:lnSpc>
                <a:spcPct val="150000"/>
              </a:lnSpc>
            </a:pPr>
            <a:r>
              <a:rPr lang="ar-IQ" sz="2400" dirty="0" smtClean="0">
                <a:solidFill>
                  <a:schemeClr val="tx1"/>
                </a:solidFill>
              </a:rPr>
              <a:t>4- وجود فتحة تناسلية عريضة وتكون مغطاة بصفيحة 1 أو 3 أو4 صفائح في الانثى و 1أو 2 في الذكر </a:t>
            </a:r>
          </a:p>
          <a:p>
            <a:pPr algn="r">
              <a:lnSpc>
                <a:spcPct val="150000"/>
              </a:lnSpc>
            </a:pPr>
            <a:r>
              <a:rPr lang="ar-IQ" sz="2400" dirty="0" smtClean="0">
                <a:solidFill>
                  <a:schemeClr val="tx1"/>
                </a:solidFill>
              </a:rPr>
              <a:t>5- عدم وجود عضو الجماع في الذكر </a:t>
            </a:r>
          </a:p>
          <a:p>
            <a:pPr algn="r">
              <a:lnSpc>
                <a:spcPct val="150000"/>
              </a:lnSpc>
            </a:pPr>
            <a:r>
              <a:rPr lang="ar-IQ" sz="2400" dirty="0" smtClean="0">
                <a:solidFill>
                  <a:schemeClr val="tx1"/>
                </a:solidFill>
              </a:rPr>
              <a:t>6- توجد افرادها في كل انحاء العالم وتتواجد في التربة وبين الاوراق المتساقطة وفي اعشاش الطيور وعلى النباتات وعلى المواد المخزونة وعلى الحيوانات وتضم 60 عائلة </a:t>
            </a:r>
          </a:p>
          <a:p>
            <a:pPr algn="r">
              <a:lnSpc>
                <a:spcPct val="150000"/>
              </a:lnSpc>
            </a:pPr>
            <a:r>
              <a:rPr lang="ar-IQ" sz="2400" dirty="0" smtClean="0">
                <a:solidFill>
                  <a:schemeClr val="tx1"/>
                </a:solidFill>
              </a:rPr>
              <a:t>7- تضم عوائل مفترسة اهمها  </a:t>
            </a:r>
            <a:r>
              <a:rPr lang="en-US" sz="2400" dirty="0" err="1" smtClean="0">
                <a:solidFill>
                  <a:schemeClr val="tx1"/>
                </a:solidFill>
              </a:rPr>
              <a:t>Phytoseiidae</a:t>
            </a:r>
            <a:r>
              <a:rPr lang="en-US" sz="2400" dirty="0" smtClean="0">
                <a:solidFill>
                  <a:schemeClr val="tx1"/>
                </a:solidFill>
              </a:rPr>
              <a:t> </a:t>
            </a:r>
            <a:endParaRPr lang="ar-SA" sz="2400" dirty="0">
              <a:solidFill>
                <a:schemeClr val="tx1"/>
              </a:solidFill>
            </a:endParaRPr>
          </a:p>
        </p:txBody>
      </p:sp>
    </p:spTree>
    <p:extLst>
      <p:ext uri="{BB962C8B-B14F-4D97-AF65-F5344CB8AC3E}">
        <p14:creationId xmlns:p14="http://schemas.microsoft.com/office/powerpoint/2010/main" val="359677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0"/>
            <a:ext cx="7772400" cy="1470025"/>
          </a:xfrm>
        </p:spPr>
        <p:txBody>
          <a:bodyPr/>
          <a:lstStyle/>
          <a:p>
            <a:r>
              <a:rPr lang="ar-IQ" dirty="0" smtClean="0"/>
              <a:t>الاهمية الاقتصادية للحلم </a:t>
            </a:r>
            <a:endParaRPr lang="ar-SA" dirty="0"/>
          </a:p>
        </p:txBody>
      </p:sp>
      <p:sp>
        <p:nvSpPr>
          <p:cNvPr id="3" name="عنوان فرعي 2"/>
          <p:cNvSpPr>
            <a:spLocks noGrp="1"/>
          </p:cNvSpPr>
          <p:nvPr>
            <p:ph type="subTitle" idx="1"/>
          </p:nvPr>
        </p:nvSpPr>
        <p:spPr>
          <a:xfrm>
            <a:off x="381000" y="1752600"/>
            <a:ext cx="8686800" cy="4724400"/>
          </a:xfrm>
        </p:spPr>
        <p:txBody>
          <a:bodyPr/>
          <a:lstStyle/>
          <a:p>
            <a:r>
              <a:rPr lang="ar-IQ" dirty="0" smtClean="0">
                <a:solidFill>
                  <a:schemeClr val="tx1"/>
                </a:solidFill>
              </a:rPr>
              <a:t>يعد الحلم من الآفات الزراعية والبيطرية والصحية المهمة التي تحدث اضرارا اقتصادية كما ان بعض انواع الحلم تعد مفيدة وتستخدم في مجال المكافحة الاحيائية كما في عائلة </a:t>
            </a:r>
            <a:r>
              <a:rPr lang="en-US" dirty="0" err="1" smtClean="0">
                <a:solidFill>
                  <a:schemeClr val="tx1"/>
                </a:solidFill>
              </a:rPr>
              <a:t>Phytoseiidae</a:t>
            </a:r>
            <a:r>
              <a:rPr lang="ar-IQ" dirty="0" smtClean="0">
                <a:solidFill>
                  <a:schemeClr val="tx1"/>
                </a:solidFill>
              </a:rPr>
              <a:t> ،عموما يمكن تقسيم الاهمية الاقتصادية للحلم الى ما يلي : </a:t>
            </a:r>
            <a:endParaRPr lang="ar-SA" dirty="0">
              <a:solidFill>
                <a:schemeClr val="tx1"/>
              </a:solidFill>
            </a:endParaRPr>
          </a:p>
        </p:txBody>
      </p:sp>
    </p:spTree>
    <p:extLst>
      <p:ext uri="{BB962C8B-B14F-4D97-AF65-F5344CB8AC3E}">
        <p14:creationId xmlns:p14="http://schemas.microsoft.com/office/powerpoint/2010/main" val="753754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914399"/>
          </a:xfrm>
        </p:spPr>
        <p:txBody>
          <a:bodyPr/>
          <a:lstStyle/>
          <a:p>
            <a:r>
              <a:rPr lang="ar-IQ" dirty="0" smtClean="0"/>
              <a:t>مميزات ذات الثغر الخلفي </a:t>
            </a:r>
            <a:endParaRPr lang="ar-SA" dirty="0"/>
          </a:p>
        </p:txBody>
      </p:sp>
      <p:sp>
        <p:nvSpPr>
          <p:cNvPr id="3" name="عنوان فرعي 2"/>
          <p:cNvSpPr>
            <a:spLocks noGrp="1"/>
          </p:cNvSpPr>
          <p:nvPr>
            <p:ph type="subTitle" idx="1"/>
          </p:nvPr>
        </p:nvSpPr>
        <p:spPr>
          <a:xfrm>
            <a:off x="304800" y="1371600"/>
            <a:ext cx="8534400" cy="5486400"/>
          </a:xfrm>
        </p:spPr>
        <p:txBody>
          <a:bodyPr>
            <a:normAutofit/>
          </a:bodyPr>
          <a:lstStyle/>
          <a:p>
            <a:pPr algn="r">
              <a:lnSpc>
                <a:spcPct val="150000"/>
              </a:lnSpc>
            </a:pPr>
            <a:r>
              <a:rPr lang="ar-IQ" sz="2400" dirty="0" smtClean="0">
                <a:solidFill>
                  <a:schemeClr val="tx1"/>
                </a:solidFill>
              </a:rPr>
              <a:t>1- كبيرة الحجم قد تصل بعض الانواع الى 8 ملم </a:t>
            </a:r>
          </a:p>
          <a:p>
            <a:pPr algn="r">
              <a:lnSpc>
                <a:spcPct val="150000"/>
              </a:lnSpc>
            </a:pPr>
            <a:r>
              <a:rPr lang="ar-IQ" sz="2400" dirty="0" smtClean="0">
                <a:solidFill>
                  <a:schemeClr val="tx1"/>
                </a:solidFill>
              </a:rPr>
              <a:t>2- الفكوك مزودة بأسنان خارجية حادة </a:t>
            </a:r>
          </a:p>
          <a:p>
            <a:pPr algn="r">
              <a:lnSpc>
                <a:spcPct val="150000"/>
              </a:lnSpc>
            </a:pPr>
            <a:r>
              <a:rPr lang="ar-IQ" sz="2400" dirty="0" smtClean="0">
                <a:solidFill>
                  <a:schemeClr val="tx1"/>
                </a:solidFill>
              </a:rPr>
              <a:t>3-صفيحة تحت الفم عبارة عن عضو ماسك يساعد الافراد في القبض على الفريسة ، وعدم وجود  </a:t>
            </a:r>
            <a:r>
              <a:rPr lang="en-US" sz="2400" dirty="0" err="1" smtClean="0">
                <a:solidFill>
                  <a:schemeClr val="tx1"/>
                </a:solidFill>
              </a:rPr>
              <a:t>Tectum</a:t>
            </a:r>
            <a:r>
              <a:rPr lang="en-US" sz="2400" dirty="0" smtClean="0">
                <a:solidFill>
                  <a:schemeClr val="tx1"/>
                </a:solidFill>
              </a:rPr>
              <a:t> </a:t>
            </a:r>
            <a:endParaRPr lang="ar-IQ" sz="2400" dirty="0" smtClean="0">
              <a:solidFill>
                <a:schemeClr val="tx1"/>
              </a:solidFill>
            </a:endParaRPr>
          </a:p>
          <a:p>
            <a:pPr algn="r">
              <a:lnSpc>
                <a:spcPct val="150000"/>
              </a:lnSpc>
            </a:pPr>
            <a:r>
              <a:rPr lang="ar-IQ" sz="2400" dirty="0" smtClean="0">
                <a:solidFill>
                  <a:schemeClr val="tx1"/>
                </a:solidFill>
              </a:rPr>
              <a:t>4- اهمها القراد ، افرادها تنقل امراض للإنسان والحيوان لأنها طفيليات خارجية في كل مراحل حياتها وتتغذى على دم البائن والزواحف والطيور </a:t>
            </a:r>
            <a:endParaRPr lang="ar-SA" sz="2400" dirty="0">
              <a:solidFill>
                <a:schemeClr val="tx1"/>
              </a:solidFill>
            </a:endParaRPr>
          </a:p>
        </p:txBody>
      </p:sp>
    </p:spTree>
    <p:extLst>
      <p:ext uri="{BB962C8B-B14F-4D97-AF65-F5344CB8AC3E}">
        <p14:creationId xmlns:p14="http://schemas.microsoft.com/office/powerpoint/2010/main" val="1396101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609599"/>
          </a:xfrm>
        </p:spPr>
        <p:txBody>
          <a:bodyPr>
            <a:normAutofit fontScale="90000"/>
          </a:bodyPr>
          <a:lstStyle/>
          <a:p>
            <a:r>
              <a:rPr lang="ar-IQ" dirty="0" smtClean="0"/>
              <a:t>مميزات امامية الثغور التنفسية </a:t>
            </a:r>
            <a:endParaRPr lang="ar-SA" dirty="0"/>
          </a:p>
        </p:txBody>
      </p:sp>
      <p:sp>
        <p:nvSpPr>
          <p:cNvPr id="3" name="عنوان فرعي 2"/>
          <p:cNvSpPr>
            <a:spLocks noGrp="1"/>
          </p:cNvSpPr>
          <p:nvPr>
            <p:ph type="subTitle" idx="1"/>
          </p:nvPr>
        </p:nvSpPr>
        <p:spPr>
          <a:xfrm>
            <a:off x="-152400" y="1095829"/>
            <a:ext cx="9296400" cy="5791200"/>
          </a:xfrm>
        </p:spPr>
        <p:txBody>
          <a:bodyPr>
            <a:normAutofit/>
          </a:bodyPr>
          <a:lstStyle/>
          <a:p>
            <a:pPr algn="r"/>
            <a:r>
              <a:rPr lang="ar-IQ" sz="2400" dirty="0" smtClean="0">
                <a:solidFill>
                  <a:schemeClr val="tx1"/>
                </a:solidFill>
              </a:rPr>
              <a:t>1- بعض انواعها لا يوجد لها ثغور تنفسية مثل فوق عائلة </a:t>
            </a:r>
            <a:r>
              <a:rPr lang="en-US" sz="2400" dirty="0" err="1" smtClean="0">
                <a:solidFill>
                  <a:schemeClr val="tx1"/>
                </a:solidFill>
              </a:rPr>
              <a:t>Eriophyoidea</a:t>
            </a:r>
            <a:endParaRPr lang="ar-IQ" sz="2400" dirty="0" smtClean="0">
              <a:solidFill>
                <a:schemeClr val="tx1"/>
              </a:solidFill>
            </a:endParaRPr>
          </a:p>
          <a:p>
            <a:pPr algn="r"/>
            <a:r>
              <a:rPr lang="ar-IQ" sz="2400" dirty="0" smtClean="0">
                <a:solidFill>
                  <a:schemeClr val="tx1"/>
                </a:solidFill>
              </a:rPr>
              <a:t>2- بعض انواعها تكون غير مغطاة بصفائح وتشمل فوق العائلات التالية : </a:t>
            </a:r>
          </a:p>
          <a:p>
            <a:pPr marL="457200" indent="-457200" algn="r">
              <a:buAutoNum type="arabic1Minus"/>
            </a:pPr>
            <a:r>
              <a:rPr lang="ar-IQ" sz="2400" dirty="0" smtClean="0">
                <a:solidFill>
                  <a:schemeClr val="tx1"/>
                </a:solidFill>
              </a:rPr>
              <a:t>فوق عائلة الحلم الاحمر الاعتيادي وتشمل عوائل :</a:t>
            </a:r>
            <a:r>
              <a:rPr lang="en-US" sz="2400" dirty="0" err="1" smtClean="0">
                <a:solidFill>
                  <a:schemeClr val="tx1"/>
                </a:solidFill>
              </a:rPr>
              <a:t>Tetranychoidea</a:t>
            </a:r>
            <a:r>
              <a:rPr lang="ar-IQ" sz="2400" dirty="0" smtClean="0">
                <a:solidFill>
                  <a:schemeClr val="tx1"/>
                </a:solidFill>
              </a:rPr>
              <a:t> </a:t>
            </a:r>
          </a:p>
          <a:p>
            <a:pPr algn="r"/>
            <a:r>
              <a:rPr lang="ar-IQ" sz="2400" dirty="0" smtClean="0">
                <a:solidFill>
                  <a:schemeClr val="tx1"/>
                </a:solidFill>
              </a:rPr>
              <a:t>1-عائلة الحلم الاحمر الاعتيادي </a:t>
            </a:r>
            <a:r>
              <a:rPr lang="en-US" sz="2400" dirty="0" err="1" smtClean="0">
                <a:solidFill>
                  <a:schemeClr val="tx1"/>
                </a:solidFill>
              </a:rPr>
              <a:t>Tetranychidae</a:t>
            </a:r>
            <a:r>
              <a:rPr lang="ar-IQ" sz="2400" dirty="0" smtClean="0">
                <a:solidFill>
                  <a:schemeClr val="tx1"/>
                </a:solidFill>
              </a:rPr>
              <a:t> </a:t>
            </a:r>
          </a:p>
          <a:p>
            <a:pPr algn="r"/>
            <a:r>
              <a:rPr lang="ar-IQ" sz="2400" dirty="0" smtClean="0">
                <a:solidFill>
                  <a:schemeClr val="tx1"/>
                </a:solidFill>
              </a:rPr>
              <a:t>الحلم ذو مخلب يشبه الابهام موجود على الاقدام </a:t>
            </a:r>
            <a:r>
              <a:rPr lang="ar-IQ" sz="2400" dirty="0" err="1" smtClean="0">
                <a:solidFill>
                  <a:schemeClr val="tx1"/>
                </a:solidFill>
              </a:rPr>
              <a:t>الملمسية</a:t>
            </a:r>
            <a:r>
              <a:rPr lang="ar-IQ" sz="2400" dirty="0" smtClean="0">
                <a:solidFill>
                  <a:schemeClr val="tx1"/>
                </a:solidFill>
              </a:rPr>
              <a:t> ويحوي فكوك كلابية تشبه الابر الطويلة </a:t>
            </a:r>
          </a:p>
          <a:p>
            <a:pPr algn="r"/>
            <a:r>
              <a:rPr lang="ar-IQ" sz="2400" dirty="0" smtClean="0">
                <a:solidFill>
                  <a:schemeClr val="tx1"/>
                </a:solidFill>
              </a:rPr>
              <a:t>2-عائلة الحلم الاحمر الكاذب </a:t>
            </a:r>
            <a:r>
              <a:rPr lang="en-US" sz="2400" dirty="0" err="1" smtClean="0">
                <a:solidFill>
                  <a:schemeClr val="tx1"/>
                </a:solidFill>
              </a:rPr>
              <a:t>Tenuipalpidae</a:t>
            </a:r>
            <a:endParaRPr lang="ar-IQ" sz="2400" dirty="0" smtClean="0">
              <a:solidFill>
                <a:schemeClr val="tx1"/>
              </a:solidFill>
            </a:endParaRPr>
          </a:p>
          <a:p>
            <a:pPr algn="r"/>
            <a:r>
              <a:rPr lang="ar-IQ" sz="2400" dirty="0" smtClean="0">
                <a:solidFill>
                  <a:schemeClr val="tx1"/>
                </a:solidFill>
              </a:rPr>
              <a:t>تمتاز بوجود درز يفصل منطقة الاقدام الامامية عن الخلقية </a:t>
            </a:r>
          </a:p>
          <a:p>
            <a:pPr algn="r"/>
            <a:r>
              <a:rPr lang="ar-IQ" sz="2400" dirty="0" smtClean="0">
                <a:solidFill>
                  <a:schemeClr val="tx1"/>
                </a:solidFill>
              </a:rPr>
              <a:t>ب- فوق عائلة الحلم ذو الرسغ الشعري </a:t>
            </a:r>
            <a:r>
              <a:rPr lang="en-US" sz="2400" dirty="0" err="1" smtClean="0">
                <a:solidFill>
                  <a:schemeClr val="tx1"/>
                </a:solidFill>
              </a:rPr>
              <a:t>Tarsonemoidea</a:t>
            </a:r>
            <a:endParaRPr lang="ar-IQ" sz="2400" dirty="0" smtClean="0">
              <a:solidFill>
                <a:schemeClr val="tx1"/>
              </a:solidFill>
            </a:endParaRPr>
          </a:p>
          <a:p>
            <a:pPr algn="r"/>
            <a:r>
              <a:rPr lang="ar-IQ" sz="2400" dirty="0" smtClean="0">
                <a:solidFill>
                  <a:schemeClr val="tx1"/>
                </a:solidFill>
              </a:rPr>
              <a:t>وهو حلم بني فاتح ذو شكل اهليجي بيضوي والانثى بدون مخلب على الزوج الرابع من الارجل ، الفكوك الكلابية تشبه الابر لكنها قصيرة اهم عوائلها </a:t>
            </a:r>
            <a:r>
              <a:rPr lang="en-US" sz="2400" dirty="0" err="1" smtClean="0">
                <a:solidFill>
                  <a:schemeClr val="tx1"/>
                </a:solidFill>
              </a:rPr>
              <a:t>Tarsonemidae</a:t>
            </a:r>
            <a:r>
              <a:rPr lang="ar-IQ" sz="2400" dirty="0" smtClean="0"/>
              <a:t> </a:t>
            </a:r>
          </a:p>
          <a:p>
            <a:pPr algn="r"/>
            <a:endParaRPr lang="ar-IQ" sz="2400" dirty="0" smtClean="0"/>
          </a:p>
          <a:p>
            <a:pPr algn="r"/>
            <a:endParaRPr lang="ar-SA" sz="2400" dirty="0"/>
          </a:p>
        </p:txBody>
      </p:sp>
    </p:spTree>
    <p:extLst>
      <p:ext uri="{BB962C8B-B14F-4D97-AF65-F5344CB8AC3E}">
        <p14:creationId xmlns:p14="http://schemas.microsoft.com/office/powerpoint/2010/main" val="1499379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ج- فوق عائلة  </a:t>
            </a:r>
            <a:r>
              <a:rPr lang="en-US" dirty="0" err="1" smtClean="0"/>
              <a:t>Cheylefoidea</a:t>
            </a:r>
            <a:endParaRPr lang="ar-SA" dirty="0"/>
          </a:p>
        </p:txBody>
      </p:sp>
      <p:sp>
        <p:nvSpPr>
          <p:cNvPr id="3" name="عنصر نائب للمحتوى 2"/>
          <p:cNvSpPr>
            <a:spLocks noGrp="1"/>
          </p:cNvSpPr>
          <p:nvPr>
            <p:ph idx="1"/>
          </p:nvPr>
        </p:nvSpPr>
        <p:spPr/>
        <p:txBody>
          <a:bodyPr>
            <a:normAutofit/>
          </a:bodyPr>
          <a:lstStyle/>
          <a:p>
            <a:r>
              <a:rPr lang="ar-IQ" sz="2400" dirty="0" smtClean="0"/>
              <a:t>تضم انواع كثيرة تعيش معيشة حرة مثل عائلة  </a:t>
            </a:r>
            <a:r>
              <a:rPr lang="en-US" sz="2400" dirty="0" err="1" smtClean="0"/>
              <a:t>Cheylefidae</a:t>
            </a:r>
            <a:r>
              <a:rPr lang="en-US" sz="2400" dirty="0" smtClean="0"/>
              <a:t>  </a:t>
            </a:r>
            <a:r>
              <a:rPr lang="ar-IQ" sz="2400" dirty="0" smtClean="0"/>
              <a:t>   </a:t>
            </a:r>
          </a:p>
          <a:p>
            <a:endParaRPr lang="ar-IQ" sz="2400" dirty="0"/>
          </a:p>
          <a:p>
            <a:r>
              <a:rPr lang="ar-IQ" dirty="0" smtClean="0"/>
              <a:t>د- فوق عائلة </a:t>
            </a:r>
            <a:r>
              <a:rPr lang="en-US" dirty="0" err="1" smtClean="0"/>
              <a:t>Tydeoidea</a:t>
            </a:r>
            <a:r>
              <a:rPr lang="ar-IQ" dirty="0" smtClean="0"/>
              <a:t> </a:t>
            </a:r>
          </a:p>
          <a:p>
            <a:r>
              <a:rPr lang="ar-IQ" sz="2400" dirty="0" smtClean="0"/>
              <a:t>حلم اصفر رخو الفكوك الكلابية ابرية قصيرة ويسمى حلم الافرازات الحلوة مثل عائلة  </a:t>
            </a:r>
            <a:r>
              <a:rPr lang="en-US" sz="2400" dirty="0" err="1" smtClean="0"/>
              <a:t>Tydeidae</a:t>
            </a:r>
            <a:endParaRPr lang="ar-IQ" sz="2400" dirty="0" smtClean="0"/>
          </a:p>
          <a:p>
            <a:r>
              <a:rPr lang="ar-IQ" dirty="0" smtClean="0"/>
              <a:t>و- فوق عائلة  </a:t>
            </a:r>
            <a:r>
              <a:rPr lang="en-US" dirty="0" err="1" smtClean="0"/>
              <a:t>Eriophyoidea</a:t>
            </a:r>
            <a:r>
              <a:rPr lang="en-US" dirty="0" smtClean="0"/>
              <a:t> </a:t>
            </a:r>
            <a:r>
              <a:rPr lang="ar-IQ" dirty="0" smtClean="0"/>
              <a:t> </a:t>
            </a:r>
          </a:p>
          <a:p>
            <a:r>
              <a:rPr lang="ar-IQ" sz="2400" dirty="0" smtClean="0"/>
              <a:t>يمتاز بزوجين من الارجل فقط ويكون دودي الشكل ويسمى حلم البثرات  ، حلم </a:t>
            </a:r>
            <a:r>
              <a:rPr lang="ar-IQ" sz="2400" dirty="0" err="1" smtClean="0"/>
              <a:t>الاصدأ</a:t>
            </a:r>
            <a:r>
              <a:rPr lang="ar-IQ" sz="2400" dirty="0" smtClean="0"/>
              <a:t> ، حلم البراعم ، حلم الانتفاخات </a:t>
            </a:r>
            <a:endParaRPr lang="ar-SA" sz="2400" dirty="0"/>
          </a:p>
        </p:txBody>
      </p:sp>
    </p:spTree>
    <p:extLst>
      <p:ext uri="{BB962C8B-B14F-4D97-AF65-F5344CB8AC3E}">
        <p14:creationId xmlns:p14="http://schemas.microsoft.com/office/powerpoint/2010/main" val="4287000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990599"/>
          </a:xfrm>
        </p:spPr>
        <p:txBody>
          <a:bodyPr/>
          <a:lstStyle/>
          <a:p>
            <a:r>
              <a:rPr lang="ar-IQ" dirty="0" smtClean="0"/>
              <a:t>مميزات الحلم عديم الثغور التنفسية </a:t>
            </a:r>
            <a:endParaRPr lang="ar-SA" dirty="0"/>
          </a:p>
        </p:txBody>
      </p:sp>
      <p:sp>
        <p:nvSpPr>
          <p:cNvPr id="3" name="عنوان فرعي 2"/>
          <p:cNvSpPr>
            <a:spLocks noGrp="1"/>
          </p:cNvSpPr>
          <p:nvPr>
            <p:ph type="subTitle" idx="1"/>
          </p:nvPr>
        </p:nvSpPr>
        <p:spPr>
          <a:xfrm>
            <a:off x="457200" y="1066800"/>
            <a:ext cx="8686800" cy="5791200"/>
          </a:xfrm>
        </p:spPr>
        <p:txBody>
          <a:bodyPr>
            <a:normAutofit/>
          </a:bodyPr>
          <a:lstStyle/>
          <a:p>
            <a:pPr algn="r">
              <a:lnSpc>
                <a:spcPct val="150000"/>
              </a:lnSpc>
            </a:pPr>
            <a:r>
              <a:rPr lang="ar-IQ" sz="2400" dirty="0" smtClean="0"/>
              <a:t>1</a:t>
            </a:r>
            <a:r>
              <a:rPr lang="ar-IQ" sz="2400" dirty="0" smtClean="0">
                <a:solidFill>
                  <a:schemeClr val="tx1"/>
                </a:solidFill>
              </a:rPr>
              <a:t>- الجسم رخو نصف شفاف طوله 0.2 – 1.5ملم </a:t>
            </a:r>
          </a:p>
          <a:p>
            <a:pPr algn="r">
              <a:lnSpc>
                <a:spcPct val="150000"/>
              </a:lnSpc>
            </a:pPr>
            <a:r>
              <a:rPr lang="ar-IQ" sz="2400" dirty="0" smtClean="0">
                <a:solidFill>
                  <a:schemeClr val="tx1"/>
                </a:solidFill>
              </a:rPr>
              <a:t>2- الفكوك الكلابية </a:t>
            </a:r>
            <a:r>
              <a:rPr lang="ar-IQ" sz="2400" dirty="0" err="1" smtClean="0">
                <a:solidFill>
                  <a:schemeClr val="tx1"/>
                </a:solidFill>
              </a:rPr>
              <a:t>ملقطية</a:t>
            </a:r>
            <a:r>
              <a:rPr lang="ar-IQ" sz="2400" dirty="0" smtClean="0">
                <a:solidFill>
                  <a:schemeClr val="tx1"/>
                </a:solidFill>
              </a:rPr>
              <a:t> </a:t>
            </a:r>
          </a:p>
          <a:p>
            <a:pPr algn="r">
              <a:lnSpc>
                <a:spcPct val="150000"/>
              </a:lnSpc>
            </a:pPr>
            <a:r>
              <a:rPr lang="ar-IQ" sz="2400" dirty="0" smtClean="0">
                <a:solidFill>
                  <a:schemeClr val="tx1"/>
                </a:solidFill>
              </a:rPr>
              <a:t>3- حيوانات بطيئة الحركة وقد تكون فطرية التغذية او مفترسة او اكلات حبوب اللقاح او طفيليات </a:t>
            </a:r>
          </a:p>
          <a:p>
            <a:pPr algn="r">
              <a:lnSpc>
                <a:spcPct val="150000"/>
              </a:lnSpc>
            </a:pPr>
            <a:r>
              <a:rPr lang="ar-IQ" sz="2400" dirty="0" smtClean="0">
                <a:solidFill>
                  <a:schemeClr val="tx1"/>
                </a:solidFill>
              </a:rPr>
              <a:t>4- يضم فوق عائلة  </a:t>
            </a:r>
            <a:r>
              <a:rPr lang="en-US" sz="2400" dirty="0" err="1" smtClean="0">
                <a:solidFill>
                  <a:schemeClr val="tx1"/>
                </a:solidFill>
              </a:rPr>
              <a:t>Acaroidea</a:t>
            </a:r>
            <a:r>
              <a:rPr lang="ar-IQ" sz="2400" dirty="0" smtClean="0">
                <a:solidFill>
                  <a:schemeClr val="tx1"/>
                </a:solidFill>
              </a:rPr>
              <a:t>  ومن انواعه حلم البصيلات والجذور</a:t>
            </a:r>
            <a:endParaRPr lang="ar-SA" sz="2400" dirty="0">
              <a:solidFill>
                <a:schemeClr val="tx1"/>
              </a:solidFill>
            </a:endParaRPr>
          </a:p>
        </p:txBody>
      </p:sp>
    </p:spTree>
    <p:extLst>
      <p:ext uri="{BB962C8B-B14F-4D97-AF65-F5344CB8AC3E}">
        <p14:creationId xmlns:p14="http://schemas.microsoft.com/office/powerpoint/2010/main" val="1799790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مميزات مخفية الثغور التنفسية </a:t>
            </a:r>
            <a:endParaRPr lang="ar-SA" dirty="0"/>
          </a:p>
        </p:txBody>
      </p:sp>
      <p:sp>
        <p:nvSpPr>
          <p:cNvPr id="3" name="عنصر نائب للمحتوى 2"/>
          <p:cNvSpPr>
            <a:spLocks noGrp="1"/>
          </p:cNvSpPr>
          <p:nvPr>
            <p:ph idx="1"/>
          </p:nvPr>
        </p:nvSpPr>
        <p:spPr/>
        <p:txBody>
          <a:bodyPr>
            <a:normAutofit/>
          </a:bodyPr>
          <a:lstStyle/>
          <a:p>
            <a:r>
              <a:rPr lang="ar-IQ" sz="2400" dirty="0" smtClean="0"/>
              <a:t>1- حلم داكن اللون ويسمى الحلم </a:t>
            </a:r>
            <a:r>
              <a:rPr lang="ar-IQ" sz="2400" dirty="0" err="1" smtClean="0"/>
              <a:t>الخنفسائي</a:t>
            </a:r>
            <a:r>
              <a:rPr lang="ar-IQ" sz="2400" dirty="0" smtClean="0"/>
              <a:t> طوله 0.2- 0.3 ملم </a:t>
            </a:r>
          </a:p>
          <a:p>
            <a:r>
              <a:rPr lang="ar-IQ" sz="2400" dirty="0" smtClean="0"/>
              <a:t>2- الفكوك الكلابية </a:t>
            </a:r>
            <a:r>
              <a:rPr lang="ar-IQ" sz="2400" dirty="0" err="1" smtClean="0"/>
              <a:t>ملقطية</a:t>
            </a:r>
            <a:r>
              <a:rPr lang="ar-IQ" sz="2400" dirty="0" smtClean="0"/>
              <a:t> </a:t>
            </a:r>
          </a:p>
          <a:p>
            <a:r>
              <a:rPr lang="ar-IQ" sz="2400" dirty="0" smtClean="0"/>
              <a:t>3- الملامس بسيطة </a:t>
            </a:r>
            <a:r>
              <a:rPr lang="ar-IQ" sz="2400" dirty="0" err="1" smtClean="0"/>
              <a:t>لاتحمل</a:t>
            </a:r>
            <a:r>
              <a:rPr lang="ar-IQ" sz="2400" dirty="0" smtClean="0"/>
              <a:t> مخالب وتتكون من 2-5 حلقات </a:t>
            </a:r>
          </a:p>
          <a:p>
            <a:r>
              <a:rPr lang="ar-IQ" sz="2400" dirty="0" smtClean="0"/>
              <a:t>4- الفكوك مسننة ، ورسغ الرجل ينتهي بمخلب واحد او ثلاث مخالب </a:t>
            </a:r>
          </a:p>
          <a:p>
            <a:r>
              <a:rPr lang="ar-IQ" sz="2400" dirty="0" smtClean="0"/>
              <a:t>5- الفتحة التناسلية والشرجية مدعمة بواسطة صفائح </a:t>
            </a:r>
          </a:p>
          <a:p>
            <a:r>
              <a:rPr lang="ar-IQ" sz="2400" dirty="0" smtClean="0"/>
              <a:t>6- تحمل الانثى الة وضع البيض ويحمل الذكر عضو الجماع </a:t>
            </a:r>
          </a:p>
          <a:p>
            <a:r>
              <a:rPr lang="ar-IQ" sz="2400" dirty="0" smtClean="0"/>
              <a:t>7- تضم 5000 ألف نوعا وتتغذى عادة على الفطريات والطحالب وتعيش في الاوراق النباتية المتحللة في الغابات والتربة ، وهي حيوانات </a:t>
            </a:r>
            <a:r>
              <a:rPr lang="ar-IQ" sz="2400" dirty="0" err="1" smtClean="0"/>
              <a:t>بطئية</a:t>
            </a:r>
            <a:r>
              <a:rPr lang="ar-IQ" sz="2400" smtClean="0"/>
              <a:t> الحركة </a:t>
            </a:r>
            <a:endParaRPr lang="ar-SA" sz="2400" dirty="0"/>
          </a:p>
        </p:txBody>
      </p:sp>
    </p:spTree>
    <p:extLst>
      <p:ext uri="{BB962C8B-B14F-4D97-AF65-F5344CB8AC3E}">
        <p14:creationId xmlns:p14="http://schemas.microsoft.com/office/powerpoint/2010/main" val="1986341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304801"/>
            <a:ext cx="7772400" cy="1066800"/>
          </a:xfrm>
        </p:spPr>
        <p:txBody>
          <a:bodyPr/>
          <a:lstStyle/>
          <a:p>
            <a:r>
              <a:rPr lang="ar-IQ" dirty="0" smtClean="0"/>
              <a:t>عادات واماكن </a:t>
            </a:r>
            <a:r>
              <a:rPr lang="ar-IQ" dirty="0"/>
              <a:t>م</a:t>
            </a:r>
            <a:r>
              <a:rPr lang="ar-IQ" dirty="0" smtClean="0"/>
              <a:t>عيشة الحلم </a:t>
            </a:r>
            <a:endParaRPr lang="ar-SA" dirty="0"/>
          </a:p>
        </p:txBody>
      </p:sp>
      <p:sp>
        <p:nvSpPr>
          <p:cNvPr id="3" name="عنوان فرعي 2"/>
          <p:cNvSpPr>
            <a:spLocks noGrp="1"/>
          </p:cNvSpPr>
          <p:nvPr>
            <p:ph type="subTitle" idx="1"/>
          </p:nvPr>
        </p:nvSpPr>
        <p:spPr>
          <a:xfrm>
            <a:off x="228600" y="1143000"/>
            <a:ext cx="8534400" cy="5562600"/>
          </a:xfrm>
        </p:spPr>
        <p:txBody>
          <a:bodyPr>
            <a:normAutofit/>
          </a:bodyPr>
          <a:lstStyle/>
          <a:p>
            <a:pPr algn="r"/>
            <a:r>
              <a:rPr lang="ar-IQ" sz="2400" dirty="0" smtClean="0">
                <a:solidFill>
                  <a:schemeClr val="tx1"/>
                </a:solidFill>
              </a:rPr>
              <a:t>يقسم الحلم الى مجموعتين اعتمادا على عادات واماكن المعيشة : </a:t>
            </a:r>
          </a:p>
          <a:p>
            <a:pPr algn="r"/>
            <a:r>
              <a:rPr lang="ar-IQ" sz="2400" dirty="0" smtClean="0">
                <a:solidFill>
                  <a:schemeClr val="tx1"/>
                </a:solidFill>
              </a:rPr>
              <a:t>اولا : الانواع الحرة :</a:t>
            </a:r>
          </a:p>
          <a:p>
            <a:pPr algn="r"/>
            <a:r>
              <a:rPr lang="ar-IQ" sz="2400" dirty="0" smtClean="0">
                <a:solidFill>
                  <a:schemeClr val="tx1"/>
                </a:solidFill>
              </a:rPr>
              <a:t>تضم هذه الانواع جميع تحت رتب الحلم ماعدا ذات الثغر الخلفي ، ومن الناحية البيئية تشمل هذه المجموعة انواعا مفترسة تتغذى على الحشرات والحلم الصغير الحجم واخرى يتغذى على النباتات والفطريات والمواد العضوية الميتة لذلك يمكن تقسيم الانواع الحرة حسب عاداتها وتركيبها المظهري الى : </a:t>
            </a:r>
          </a:p>
          <a:p>
            <a:pPr algn="r"/>
            <a:r>
              <a:rPr lang="ar-IQ" sz="2400" dirty="0" smtClean="0">
                <a:solidFill>
                  <a:schemeClr val="tx1"/>
                </a:solidFill>
              </a:rPr>
              <a:t>أ – الانواع المفترسة : وتضم الانواع الاتية : </a:t>
            </a:r>
          </a:p>
          <a:p>
            <a:pPr algn="r"/>
            <a:r>
              <a:rPr lang="ar-IQ" sz="2400" dirty="0" smtClean="0">
                <a:solidFill>
                  <a:schemeClr val="tx1"/>
                </a:solidFill>
              </a:rPr>
              <a:t>1- الانواع الارضية : تعيش هذه الانواع في التربة وعلى الدبال حيث تتغذى على مفصليات الارجل الصغيرة وبيضها وعلى الديدان الثعبانية واحيانا تفترس بعضها البعض وتتميز المفترسات الارضية عادة بان ارجلها طويلة وتتحرك بسرعة والفكوك مسننة </a:t>
            </a:r>
            <a:r>
              <a:rPr lang="ar-IQ" sz="2400" dirty="0" err="1" smtClean="0">
                <a:solidFill>
                  <a:schemeClr val="tx1"/>
                </a:solidFill>
              </a:rPr>
              <a:t>اومخرازية</a:t>
            </a:r>
            <a:r>
              <a:rPr lang="ar-IQ" sz="2400" dirty="0" smtClean="0">
                <a:solidFill>
                  <a:schemeClr val="tx1"/>
                </a:solidFill>
              </a:rPr>
              <a:t> واهم عوائلها  </a:t>
            </a:r>
            <a:r>
              <a:rPr lang="en-US" sz="2400" dirty="0" err="1" smtClean="0">
                <a:solidFill>
                  <a:schemeClr val="tx1"/>
                </a:solidFill>
              </a:rPr>
              <a:t>Ascidae</a:t>
            </a:r>
            <a:r>
              <a:rPr lang="ar-IQ" sz="2400" dirty="0" smtClean="0">
                <a:solidFill>
                  <a:schemeClr val="tx1"/>
                </a:solidFill>
              </a:rPr>
              <a:t> ، </a:t>
            </a:r>
            <a:r>
              <a:rPr lang="en-US" sz="2400" dirty="0" err="1" smtClean="0">
                <a:solidFill>
                  <a:schemeClr val="tx1"/>
                </a:solidFill>
              </a:rPr>
              <a:t>Parasitidae</a:t>
            </a:r>
            <a:r>
              <a:rPr lang="ar-IQ" sz="2400" dirty="0" smtClean="0">
                <a:solidFill>
                  <a:schemeClr val="tx1"/>
                </a:solidFill>
              </a:rPr>
              <a:t>  وهي مهمة في برامج المكافحة الاحيائية تستخدم ضد انواع الذباب المنزلي .</a:t>
            </a:r>
            <a:endParaRPr lang="ar-SA" sz="2400" dirty="0">
              <a:solidFill>
                <a:schemeClr val="tx1"/>
              </a:solidFill>
            </a:endParaRPr>
          </a:p>
        </p:txBody>
      </p:sp>
    </p:spTree>
    <p:extLst>
      <p:ext uri="{BB962C8B-B14F-4D97-AF65-F5344CB8AC3E}">
        <p14:creationId xmlns:p14="http://schemas.microsoft.com/office/powerpoint/2010/main" val="1414943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685799"/>
          </a:xfrm>
        </p:spPr>
        <p:txBody>
          <a:bodyPr>
            <a:normAutofit/>
          </a:bodyPr>
          <a:lstStyle/>
          <a:p>
            <a:pPr algn="r"/>
            <a:r>
              <a:rPr lang="ar-IQ" sz="2400" dirty="0" smtClean="0"/>
              <a:t>2- الانواع الهوائية :</a:t>
            </a:r>
            <a:endParaRPr lang="ar-SA" sz="2400" dirty="0"/>
          </a:p>
        </p:txBody>
      </p:sp>
      <p:sp>
        <p:nvSpPr>
          <p:cNvPr id="3" name="عنوان فرعي 2"/>
          <p:cNvSpPr>
            <a:spLocks noGrp="1"/>
          </p:cNvSpPr>
          <p:nvPr>
            <p:ph type="subTitle" idx="1"/>
          </p:nvPr>
        </p:nvSpPr>
        <p:spPr>
          <a:xfrm>
            <a:off x="304800" y="838200"/>
            <a:ext cx="8606971" cy="5867400"/>
          </a:xfrm>
        </p:spPr>
        <p:txBody>
          <a:bodyPr>
            <a:normAutofit/>
          </a:bodyPr>
          <a:lstStyle/>
          <a:p>
            <a:pPr algn="r"/>
            <a:r>
              <a:rPr lang="ar-IQ" sz="2400" dirty="0" smtClean="0">
                <a:solidFill>
                  <a:schemeClr val="tx1"/>
                </a:solidFill>
              </a:rPr>
              <a:t>تمتاز بطول ارجلها وبسرعة حركتها وتفترس الانواع النباتية </a:t>
            </a:r>
            <a:r>
              <a:rPr lang="ar-IQ" sz="2400" dirty="0" err="1" smtClean="0">
                <a:solidFill>
                  <a:schemeClr val="tx1"/>
                </a:solidFill>
              </a:rPr>
              <a:t>اوبيضها</a:t>
            </a:r>
            <a:r>
              <a:rPr lang="ar-IQ" sz="2400" dirty="0" smtClean="0">
                <a:solidFill>
                  <a:schemeClr val="tx1"/>
                </a:solidFill>
              </a:rPr>
              <a:t> وتظهر بالوان مختلفة مثل الاحمر او الاصفر او الاخضر ومن عوائلها </a:t>
            </a:r>
            <a:r>
              <a:rPr lang="en-US" sz="2400" dirty="0" err="1" smtClean="0">
                <a:solidFill>
                  <a:schemeClr val="tx1"/>
                </a:solidFill>
              </a:rPr>
              <a:t>Phytoseiidae</a:t>
            </a:r>
            <a:r>
              <a:rPr lang="en-US" sz="2400" dirty="0" smtClean="0">
                <a:solidFill>
                  <a:schemeClr val="tx1"/>
                </a:solidFill>
              </a:rPr>
              <a:t> </a:t>
            </a:r>
            <a:r>
              <a:rPr lang="ar-IQ" sz="2400" dirty="0" smtClean="0">
                <a:solidFill>
                  <a:schemeClr val="tx1"/>
                </a:solidFill>
              </a:rPr>
              <a:t>  ، </a:t>
            </a:r>
            <a:r>
              <a:rPr lang="en-US" sz="2400" dirty="0" err="1" smtClean="0">
                <a:solidFill>
                  <a:schemeClr val="tx1"/>
                </a:solidFill>
              </a:rPr>
              <a:t>Tydeidae</a:t>
            </a:r>
            <a:r>
              <a:rPr lang="ar-IQ" sz="2400" dirty="0" smtClean="0">
                <a:solidFill>
                  <a:schemeClr val="tx1"/>
                </a:solidFill>
              </a:rPr>
              <a:t>  وتعتبر هذه العوائل مهمة في برامج المكافحة الاحيائية حيث تفترس الانواع النباتية الضارة .</a:t>
            </a:r>
          </a:p>
          <a:p>
            <a:pPr algn="r"/>
            <a:r>
              <a:rPr lang="ar-IQ" sz="2400" b="1" dirty="0" smtClean="0">
                <a:solidFill>
                  <a:schemeClr val="tx1"/>
                </a:solidFill>
              </a:rPr>
              <a:t>3- الانواع المائية : </a:t>
            </a:r>
          </a:p>
          <a:p>
            <a:pPr algn="r"/>
            <a:r>
              <a:rPr lang="ar-IQ" sz="2400" b="1" dirty="0" smtClean="0">
                <a:solidFill>
                  <a:schemeClr val="tx1"/>
                </a:solidFill>
              </a:rPr>
              <a:t>تمتاز بوجود شعيرات على الارجل تساعد الحيوان على السباحة وتمتاز باللون الاحمر البراق والبرتقالي او الاخضر او الازرق </a:t>
            </a:r>
            <a:r>
              <a:rPr lang="ar-IQ" sz="2400" b="1" dirty="0" err="1" smtClean="0">
                <a:solidFill>
                  <a:schemeClr val="tx1"/>
                </a:solidFill>
              </a:rPr>
              <a:t>تتعذى</a:t>
            </a:r>
            <a:r>
              <a:rPr lang="ar-IQ" sz="2400" b="1" dirty="0" smtClean="0">
                <a:solidFill>
                  <a:schemeClr val="tx1"/>
                </a:solidFill>
              </a:rPr>
              <a:t> على الاطوار غير الكاملة لذبابة مايو وعلى القشريات وانواع الحلم الاخرى وتعيش عادة في مياه البحار وتضم حوالي 300 نوع معظمها مفترس . </a:t>
            </a:r>
          </a:p>
          <a:p>
            <a:pPr algn="r"/>
            <a:r>
              <a:rPr lang="ar-IQ" sz="2400" b="1" dirty="0" smtClean="0">
                <a:solidFill>
                  <a:schemeClr val="tx1"/>
                </a:solidFill>
              </a:rPr>
              <a:t>ب – الانواع  النباتية : وتضم التالي </a:t>
            </a:r>
          </a:p>
          <a:p>
            <a:pPr algn="r"/>
            <a:r>
              <a:rPr lang="ar-IQ" sz="2400" b="1" dirty="0" smtClean="0">
                <a:solidFill>
                  <a:schemeClr val="tx1"/>
                </a:solidFill>
              </a:rPr>
              <a:t>1- الانواع الهوائية  : تكون بطيئة الحركة معظمها ذات لون احمر او اصفر او اخضر وبعضها بيضاء او شفافة وتتغذى بغرز الفكوك في الخلايا النباتية للعائل وامتصاص محتويات هذه الخلايا وتضم عدة عوائل </a:t>
            </a:r>
            <a:r>
              <a:rPr lang="en-US" sz="2400" b="1" dirty="0" err="1" smtClean="0">
                <a:solidFill>
                  <a:schemeClr val="tx1"/>
                </a:solidFill>
              </a:rPr>
              <a:t>Tetranychidae</a:t>
            </a:r>
            <a:r>
              <a:rPr lang="en-US" sz="2400" b="1" dirty="0" smtClean="0">
                <a:solidFill>
                  <a:schemeClr val="tx1"/>
                </a:solidFill>
              </a:rPr>
              <a:t> </a:t>
            </a:r>
            <a:r>
              <a:rPr lang="ar-IQ" sz="2400" b="1" dirty="0" smtClean="0">
                <a:solidFill>
                  <a:schemeClr val="tx1"/>
                </a:solidFill>
              </a:rPr>
              <a:t> ، </a:t>
            </a:r>
            <a:r>
              <a:rPr lang="en-US" sz="2400" b="1" dirty="0" err="1" smtClean="0">
                <a:solidFill>
                  <a:schemeClr val="tx1"/>
                </a:solidFill>
              </a:rPr>
              <a:t>Tenuipalpidae</a:t>
            </a:r>
            <a:r>
              <a:rPr lang="ar-IQ" sz="2400" b="1" dirty="0" smtClean="0">
                <a:solidFill>
                  <a:schemeClr val="tx1"/>
                </a:solidFill>
              </a:rPr>
              <a:t> ، </a:t>
            </a:r>
            <a:r>
              <a:rPr lang="en-US" sz="2400" b="1" dirty="0" err="1" smtClean="0">
                <a:solidFill>
                  <a:schemeClr val="tx1"/>
                </a:solidFill>
              </a:rPr>
              <a:t>Eriophyidae</a:t>
            </a:r>
            <a:endParaRPr lang="ar-SA" sz="2400" b="1" dirty="0">
              <a:solidFill>
                <a:schemeClr val="tx1"/>
              </a:solidFill>
            </a:endParaRPr>
          </a:p>
        </p:txBody>
      </p:sp>
    </p:spTree>
    <p:extLst>
      <p:ext uri="{BB962C8B-B14F-4D97-AF65-F5344CB8AC3E}">
        <p14:creationId xmlns:p14="http://schemas.microsoft.com/office/powerpoint/2010/main" val="1077073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dirty="0" smtClean="0"/>
              <a:t>2- الانواع التي تصيب المواد المخزونة</a:t>
            </a:r>
            <a:endParaRPr lang="ar-SA" sz="2400" dirty="0"/>
          </a:p>
        </p:txBody>
      </p:sp>
      <p:sp>
        <p:nvSpPr>
          <p:cNvPr id="3" name="عنصر نائب للمحتوى 2"/>
          <p:cNvSpPr>
            <a:spLocks noGrp="1"/>
          </p:cNvSpPr>
          <p:nvPr>
            <p:ph idx="1"/>
          </p:nvPr>
        </p:nvSpPr>
        <p:spPr/>
        <p:txBody>
          <a:bodyPr>
            <a:normAutofit/>
          </a:bodyPr>
          <a:lstStyle/>
          <a:p>
            <a:pPr>
              <a:lnSpc>
                <a:spcPct val="150000"/>
              </a:lnSpc>
            </a:pPr>
            <a:r>
              <a:rPr lang="ar-IQ" sz="2400" dirty="0" smtClean="0"/>
              <a:t>افرادها ذات لون ابيض او سمني بطيئة الحركة شكلها كيسي ، الفكوك مسننة ومتضخمة وتستخدم في قرض الحبوب حيث تتغذى على جنين الحبوب وتتغذى على الفواكه المجففة ودرنات الابصال المخزونة واهم عوائلها </a:t>
            </a:r>
            <a:r>
              <a:rPr lang="en-US" sz="2400" dirty="0" smtClean="0"/>
              <a:t>Acaridae</a:t>
            </a:r>
            <a:r>
              <a:rPr lang="ar-IQ" sz="2400" dirty="0" smtClean="0"/>
              <a:t> </a:t>
            </a:r>
          </a:p>
          <a:p>
            <a:pPr>
              <a:lnSpc>
                <a:spcPct val="150000"/>
              </a:lnSpc>
            </a:pPr>
            <a:r>
              <a:rPr lang="ar-IQ" sz="2400" dirty="0" smtClean="0"/>
              <a:t>3- الانواع الارضية : </a:t>
            </a:r>
          </a:p>
          <a:p>
            <a:pPr>
              <a:lnSpc>
                <a:spcPct val="150000"/>
              </a:lnSpc>
            </a:pPr>
            <a:r>
              <a:rPr lang="ar-IQ" sz="2400" dirty="0" smtClean="0"/>
              <a:t>تعيش في </a:t>
            </a:r>
            <a:r>
              <a:rPr lang="ar-IQ" sz="2400" dirty="0" err="1" smtClean="0"/>
              <a:t>التربةوتتغذى</a:t>
            </a:r>
            <a:r>
              <a:rPr lang="ar-IQ" sz="2400" dirty="0" smtClean="0"/>
              <a:t> على انسجة الجذور والدرنات </a:t>
            </a:r>
            <a:r>
              <a:rPr lang="ar-IQ" sz="2400" dirty="0" err="1" smtClean="0"/>
              <a:t>والكورمات</a:t>
            </a:r>
            <a:r>
              <a:rPr lang="ar-IQ" sz="2400" dirty="0" smtClean="0"/>
              <a:t> في التربة وتتشابه مع الانواع التي تصيب الحبوب المخزونة معظم انواعها لونها ابيض </a:t>
            </a:r>
            <a:r>
              <a:rPr lang="ar-IQ" sz="2400" dirty="0" err="1" smtClean="0"/>
              <a:t>كيسية</a:t>
            </a:r>
            <a:r>
              <a:rPr lang="ar-IQ" sz="2400" dirty="0" smtClean="0"/>
              <a:t> الشكل وتابعة لعائلة </a:t>
            </a:r>
            <a:r>
              <a:rPr lang="en-US" sz="2400" dirty="0" smtClean="0"/>
              <a:t>Acaridae </a:t>
            </a:r>
            <a:r>
              <a:rPr lang="ar-IQ" sz="2400" dirty="0" smtClean="0"/>
              <a:t> </a:t>
            </a:r>
            <a:endParaRPr lang="ar-SA" sz="2400" dirty="0"/>
          </a:p>
        </p:txBody>
      </p:sp>
    </p:spTree>
    <p:extLst>
      <p:ext uri="{BB962C8B-B14F-4D97-AF65-F5344CB8AC3E}">
        <p14:creationId xmlns:p14="http://schemas.microsoft.com/office/powerpoint/2010/main" val="3423429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0"/>
            <a:ext cx="7772400" cy="1089025"/>
          </a:xfrm>
        </p:spPr>
        <p:txBody>
          <a:bodyPr>
            <a:normAutofit/>
          </a:bodyPr>
          <a:lstStyle/>
          <a:p>
            <a:pPr algn="r"/>
            <a:r>
              <a:rPr lang="ar-IQ" sz="2400" dirty="0" smtClean="0"/>
              <a:t>ج- حلم فطري التغذية : </a:t>
            </a:r>
            <a:endParaRPr lang="ar-SA" sz="2400" dirty="0"/>
          </a:p>
        </p:txBody>
      </p:sp>
      <p:sp>
        <p:nvSpPr>
          <p:cNvPr id="3" name="عنوان فرعي 2"/>
          <p:cNvSpPr>
            <a:spLocks noGrp="1"/>
          </p:cNvSpPr>
          <p:nvPr>
            <p:ph type="subTitle" idx="1"/>
          </p:nvPr>
        </p:nvSpPr>
        <p:spPr>
          <a:xfrm>
            <a:off x="319314" y="1295399"/>
            <a:ext cx="8596086" cy="5366657"/>
          </a:xfrm>
        </p:spPr>
        <p:txBody>
          <a:bodyPr>
            <a:normAutofit/>
          </a:bodyPr>
          <a:lstStyle/>
          <a:p>
            <a:pPr algn="r"/>
            <a:r>
              <a:rPr lang="ar-IQ" sz="2400" dirty="0" smtClean="0">
                <a:solidFill>
                  <a:schemeClr val="tx1"/>
                </a:solidFill>
              </a:rPr>
              <a:t>تتغذى على الفطريات الموجودة في التربة مثل عائلة  </a:t>
            </a:r>
            <a:r>
              <a:rPr lang="en-US" sz="2400" dirty="0" err="1" smtClean="0">
                <a:solidFill>
                  <a:schemeClr val="tx1"/>
                </a:solidFill>
              </a:rPr>
              <a:t>Uropodidae</a:t>
            </a:r>
            <a:r>
              <a:rPr lang="ar-IQ" sz="2400" dirty="0" smtClean="0">
                <a:solidFill>
                  <a:schemeClr val="tx1"/>
                </a:solidFill>
              </a:rPr>
              <a:t> ، </a:t>
            </a:r>
            <a:r>
              <a:rPr lang="en-US" sz="2400" dirty="0" smtClean="0">
                <a:solidFill>
                  <a:schemeClr val="tx1"/>
                </a:solidFill>
              </a:rPr>
              <a:t>Acaridae  </a:t>
            </a:r>
            <a:r>
              <a:rPr lang="ar-IQ" sz="2400" dirty="0" smtClean="0">
                <a:solidFill>
                  <a:schemeClr val="tx1"/>
                </a:solidFill>
              </a:rPr>
              <a:t>  يتغذى هذا الحلم على الغزل الفطري للفطريات في انسجة الاشجار الخشبية وتكون مصاحبة للحشرات الناخرة والفطريات المصاحبة للحبوب المخزونة </a:t>
            </a:r>
          </a:p>
          <a:p>
            <a:pPr algn="r"/>
            <a:r>
              <a:rPr lang="ar-IQ" sz="2400" b="1" dirty="0" smtClean="0">
                <a:solidFill>
                  <a:schemeClr val="tx1"/>
                </a:solidFill>
              </a:rPr>
              <a:t>د- حلم رمي التغذية : </a:t>
            </a:r>
          </a:p>
          <a:p>
            <a:pPr algn="r"/>
            <a:r>
              <a:rPr lang="ar-IQ" sz="2400" dirty="0" smtClean="0">
                <a:solidFill>
                  <a:schemeClr val="tx1"/>
                </a:solidFill>
              </a:rPr>
              <a:t>تتغذى على المواد المترممة مثل عديمة الثغور </a:t>
            </a:r>
            <a:r>
              <a:rPr lang="en-US" sz="2400" dirty="0" err="1" smtClean="0">
                <a:solidFill>
                  <a:schemeClr val="tx1"/>
                </a:solidFill>
              </a:rPr>
              <a:t>Astigmata</a:t>
            </a:r>
            <a:r>
              <a:rPr lang="ar-IQ" sz="2400" dirty="0" smtClean="0">
                <a:solidFill>
                  <a:schemeClr val="tx1"/>
                </a:solidFill>
              </a:rPr>
              <a:t> حيث وجدت انها تترمم على حشرات التربة المترممة </a:t>
            </a:r>
          </a:p>
          <a:p>
            <a:pPr algn="r"/>
            <a:r>
              <a:rPr lang="ar-IQ" sz="2400" b="1" dirty="0" smtClean="0">
                <a:solidFill>
                  <a:schemeClr val="tx1"/>
                </a:solidFill>
              </a:rPr>
              <a:t>و- الحلم الانتقالي : </a:t>
            </a:r>
          </a:p>
          <a:p>
            <a:pPr algn="r"/>
            <a:r>
              <a:rPr lang="ar-IQ" sz="2400" dirty="0" smtClean="0">
                <a:solidFill>
                  <a:schemeClr val="tx1"/>
                </a:solidFill>
              </a:rPr>
              <a:t>حلم غير مائي يستعمل الحشرات او مفصليات الارجل الاخرى كوسيلة للانتشار وهذه العلاقة غير الطفيلية تسمى </a:t>
            </a:r>
            <a:r>
              <a:rPr lang="en-US" sz="2400" dirty="0" err="1" smtClean="0">
                <a:solidFill>
                  <a:schemeClr val="tx1"/>
                </a:solidFill>
              </a:rPr>
              <a:t>Phoresy</a:t>
            </a:r>
            <a:r>
              <a:rPr lang="en-US" sz="2400" dirty="0" smtClean="0">
                <a:solidFill>
                  <a:schemeClr val="tx1"/>
                </a:solidFill>
              </a:rPr>
              <a:t> </a:t>
            </a:r>
            <a:r>
              <a:rPr lang="ar-IQ" sz="2400" dirty="0" smtClean="0">
                <a:solidFill>
                  <a:schemeClr val="tx1"/>
                </a:solidFill>
              </a:rPr>
              <a:t> واهم انواعها تابعة لعائلة </a:t>
            </a:r>
            <a:r>
              <a:rPr lang="en-US" sz="2400" dirty="0" err="1" smtClean="0">
                <a:solidFill>
                  <a:schemeClr val="tx1"/>
                </a:solidFill>
              </a:rPr>
              <a:t>Uro</a:t>
            </a:r>
            <a:r>
              <a:rPr lang="en-US" sz="2400" dirty="0" smtClean="0">
                <a:solidFill>
                  <a:schemeClr val="tx1"/>
                </a:solidFill>
              </a:rPr>
              <a:t> </a:t>
            </a:r>
            <a:r>
              <a:rPr lang="en-US" sz="2400" dirty="0" err="1" smtClean="0">
                <a:solidFill>
                  <a:schemeClr val="tx1"/>
                </a:solidFill>
              </a:rPr>
              <a:t>podidae</a:t>
            </a:r>
            <a:r>
              <a:rPr lang="en-US" sz="2400" dirty="0" smtClean="0">
                <a:solidFill>
                  <a:schemeClr val="tx1"/>
                </a:solidFill>
              </a:rPr>
              <a:t> </a:t>
            </a:r>
            <a:r>
              <a:rPr lang="ar-IQ" sz="2400" dirty="0" smtClean="0">
                <a:solidFill>
                  <a:schemeClr val="tx1"/>
                </a:solidFill>
              </a:rPr>
              <a:t> حيث تلتصق بحامل الشرج لحيوانات مفصلية الارجل ,وتنقل بعض انواع الطيور الحلم من نبات الى اخر </a:t>
            </a:r>
            <a:endParaRPr lang="ar-SA" sz="2400" dirty="0">
              <a:solidFill>
                <a:schemeClr val="tx1"/>
              </a:solidFill>
            </a:endParaRPr>
          </a:p>
        </p:txBody>
      </p:sp>
    </p:spTree>
    <p:extLst>
      <p:ext uri="{BB962C8B-B14F-4D97-AF65-F5344CB8AC3E}">
        <p14:creationId xmlns:p14="http://schemas.microsoft.com/office/powerpoint/2010/main" val="2504286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990599"/>
          </a:xfrm>
        </p:spPr>
        <p:txBody>
          <a:bodyPr/>
          <a:lstStyle/>
          <a:p>
            <a:pPr algn="r"/>
            <a:r>
              <a:rPr lang="ar-IQ" dirty="0" smtClean="0"/>
              <a:t>ثانيا : الحلم الطفيلي </a:t>
            </a:r>
            <a:endParaRPr lang="ar-SA" dirty="0"/>
          </a:p>
        </p:txBody>
      </p:sp>
      <p:sp>
        <p:nvSpPr>
          <p:cNvPr id="3" name="عنوان فرعي 2"/>
          <p:cNvSpPr>
            <a:spLocks noGrp="1"/>
          </p:cNvSpPr>
          <p:nvPr>
            <p:ph type="subTitle" idx="1"/>
          </p:nvPr>
        </p:nvSpPr>
        <p:spPr>
          <a:xfrm>
            <a:off x="228601" y="1600200"/>
            <a:ext cx="8755742" cy="4953000"/>
          </a:xfrm>
        </p:spPr>
        <p:txBody>
          <a:bodyPr>
            <a:normAutofit lnSpcReduction="10000"/>
          </a:bodyPr>
          <a:lstStyle/>
          <a:p>
            <a:pPr algn="r">
              <a:lnSpc>
                <a:spcPct val="150000"/>
              </a:lnSpc>
            </a:pPr>
            <a:r>
              <a:rPr lang="ar-IQ" dirty="0" smtClean="0">
                <a:solidFill>
                  <a:schemeClr val="tx1"/>
                </a:solidFill>
              </a:rPr>
              <a:t>أ – حلم خارجي التطفل : </a:t>
            </a:r>
          </a:p>
          <a:p>
            <a:pPr algn="r">
              <a:lnSpc>
                <a:spcPct val="150000"/>
              </a:lnSpc>
            </a:pPr>
            <a:r>
              <a:rPr lang="ar-IQ" dirty="0" smtClean="0">
                <a:solidFill>
                  <a:schemeClr val="tx1"/>
                </a:solidFill>
              </a:rPr>
              <a:t>1- حلم خارجي التطفل على الفقريات </a:t>
            </a:r>
          </a:p>
          <a:p>
            <a:pPr algn="r">
              <a:lnSpc>
                <a:spcPct val="150000"/>
              </a:lnSpc>
            </a:pPr>
            <a:r>
              <a:rPr lang="ar-IQ" dirty="0" smtClean="0">
                <a:solidFill>
                  <a:schemeClr val="tx1"/>
                </a:solidFill>
              </a:rPr>
              <a:t>2- حلم خارجي التطفل على </a:t>
            </a:r>
            <a:r>
              <a:rPr lang="ar-IQ" dirty="0" err="1" smtClean="0">
                <a:solidFill>
                  <a:schemeClr val="tx1"/>
                </a:solidFill>
              </a:rPr>
              <a:t>اللافقريات</a:t>
            </a:r>
            <a:r>
              <a:rPr lang="ar-IQ" dirty="0" smtClean="0">
                <a:solidFill>
                  <a:schemeClr val="tx1"/>
                </a:solidFill>
              </a:rPr>
              <a:t> </a:t>
            </a:r>
          </a:p>
          <a:p>
            <a:pPr algn="r">
              <a:lnSpc>
                <a:spcPct val="150000"/>
              </a:lnSpc>
            </a:pPr>
            <a:r>
              <a:rPr lang="ar-IQ" dirty="0" smtClean="0">
                <a:solidFill>
                  <a:schemeClr val="tx1"/>
                </a:solidFill>
              </a:rPr>
              <a:t>ب- حلم داخلي التطفل </a:t>
            </a:r>
          </a:p>
          <a:p>
            <a:pPr algn="r">
              <a:lnSpc>
                <a:spcPct val="150000"/>
              </a:lnSpc>
            </a:pPr>
            <a:r>
              <a:rPr lang="ar-IQ" dirty="0" smtClean="0">
                <a:solidFill>
                  <a:schemeClr val="tx1"/>
                </a:solidFill>
              </a:rPr>
              <a:t>1- حلم داخلي التطفل على الفقريات </a:t>
            </a:r>
          </a:p>
          <a:p>
            <a:pPr algn="r">
              <a:lnSpc>
                <a:spcPct val="150000"/>
              </a:lnSpc>
            </a:pPr>
            <a:r>
              <a:rPr lang="ar-IQ" dirty="0" smtClean="0">
                <a:solidFill>
                  <a:schemeClr val="tx1"/>
                </a:solidFill>
              </a:rPr>
              <a:t>2- حلم داخلي التطفل على </a:t>
            </a:r>
            <a:r>
              <a:rPr lang="ar-IQ" dirty="0" err="1" smtClean="0">
                <a:solidFill>
                  <a:schemeClr val="tx1"/>
                </a:solidFill>
              </a:rPr>
              <a:t>اللافقريات</a:t>
            </a:r>
            <a:r>
              <a:rPr lang="ar-IQ" dirty="0" smtClean="0">
                <a:solidFill>
                  <a:schemeClr val="tx1"/>
                </a:solidFill>
              </a:rPr>
              <a:t> </a:t>
            </a:r>
            <a:endParaRPr lang="ar-SA" dirty="0">
              <a:solidFill>
                <a:schemeClr val="tx1"/>
              </a:solidFill>
            </a:endParaRPr>
          </a:p>
        </p:txBody>
      </p:sp>
    </p:spTree>
    <p:extLst>
      <p:ext uri="{BB962C8B-B14F-4D97-AF65-F5344CB8AC3E}">
        <p14:creationId xmlns:p14="http://schemas.microsoft.com/office/powerpoint/2010/main" val="687000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2133599"/>
          </a:xfrm>
        </p:spPr>
        <p:txBody>
          <a:bodyPr/>
          <a:lstStyle/>
          <a:p>
            <a:r>
              <a:rPr lang="ar-IQ" dirty="0" smtClean="0"/>
              <a:t>1- الحلم افة زراعية على النباتات الاقتصادية ونباتات الزينة </a:t>
            </a:r>
            <a:endParaRPr lang="ar-SA" dirty="0"/>
          </a:p>
        </p:txBody>
      </p:sp>
      <p:sp>
        <p:nvSpPr>
          <p:cNvPr id="3" name="عنوان فرعي 2"/>
          <p:cNvSpPr>
            <a:spLocks noGrp="1"/>
          </p:cNvSpPr>
          <p:nvPr>
            <p:ph type="subTitle" idx="1"/>
          </p:nvPr>
        </p:nvSpPr>
        <p:spPr>
          <a:xfrm>
            <a:off x="533400" y="2057400"/>
            <a:ext cx="8577943" cy="4495800"/>
          </a:xfrm>
        </p:spPr>
        <p:txBody>
          <a:bodyPr/>
          <a:lstStyle/>
          <a:p>
            <a:pPr algn="r">
              <a:lnSpc>
                <a:spcPct val="150000"/>
              </a:lnSpc>
            </a:pPr>
            <a:r>
              <a:rPr lang="ar-IQ" sz="2000" dirty="0" smtClean="0">
                <a:solidFill>
                  <a:schemeClr val="tx1"/>
                </a:solidFill>
              </a:rPr>
              <a:t>يقوم الحلم بامتصاص العصارة النباتية بواسطة الفكوك الكلابية </a:t>
            </a:r>
            <a:r>
              <a:rPr lang="en-US" sz="2000" dirty="0" smtClean="0">
                <a:solidFill>
                  <a:schemeClr val="tx1"/>
                </a:solidFill>
              </a:rPr>
              <a:t>Chelicera</a:t>
            </a:r>
            <a:r>
              <a:rPr lang="ar-IQ" sz="2000" dirty="0" smtClean="0">
                <a:solidFill>
                  <a:schemeClr val="tx1"/>
                </a:solidFill>
              </a:rPr>
              <a:t> او تسمى الرماح </a:t>
            </a:r>
            <a:r>
              <a:rPr lang="en-US" sz="2000" dirty="0" err="1" smtClean="0">
                <a:solidFill>
                  <a:schemeClr val="tx1"/>
                </a:solidFill>
              </a:rPr>
              <a:t>Stylet</a:t>
            </a:r>
            <a:r>
              <a:rPr lang="en-US" sz="2000" dirty="0" smtClean="0">
                <a:solidFill>
                  <a:schemeClr val="tx1"/>
                </a:solidFill>
              </a:rPr>
              <a:t> </a:t>
            </a:r>
            <a:r>
              <a:rPr lang="ar-IQ" sz="2000" dirty="0" smtClean="0">
                <a:solidFill>
                  <a:schemeClr val="tx1"/>
                </a:solidFill>
              </a:rPr>
              <a:t>والتي تخترق نسيج النبات وتظهر اضرار التغذية على الاوراق النباتية بشكل بقع باهتة ذات لون بني عند اشتداد الاصابة بعدها تسقط الاوراق او يجف جدار الثمرة الخارجي وقد يفرز الحلم سموما الى النبات او يؤدي الى تجعد الاوراق او حدوث تشوهات مثل الاورام او البثرات او الالتفاف وغير ذلك وقد ينشأ الضرر عن طريق افراز نسيج كثيف يغطي الاوراق والثمار ويسبب تجمع الاتربة عليه مما يؤدي الى اعاقة العمليات </a:t>
            </a:r>
            <a:r>
              <a:rPr lang="ar-IQ" sz="2000" dirty="0" err="1" smtClean="0">
                <a:solidFill>
                  <a:schemeClr val="tx1"/>
                </a:solidFill>
              </a:rPr>
              <a:t>الفسلجية</a:t>
            </a:r>
            <a:r>
              <a:rPr lang="ar-IQ" sz="2000" dirty="0" smtClean="0">
                <a:solidFill>
                  <a:schemeClr val="tx1"/>
                </a:solidFill>
              </a:rPr>
              <a:t> للنبات واهم عوائل الحلم النباتي </a:t>
            </a:r>
          </a:p>
          <a:p>
            <a:pPr algn="r">
              <a:lnSpc>
                <a:spcPct val="150000"/>
              </a:lnSpc>
            </a:pPr>
            <a:r>
              <a:rPr lang="en-US" sz="2000" dirty="0" err="1" smtClean="0">
                <a:solidFill>
                  <a:schemeClr val="tx1"/>
                </a:solidFill>
              </a:rPr>
              <a:t>Tetranychidae</a:t>
            </a:r>
            <a:r>
              <a:rPr lang="en-US" sz="2000" dirty="0" smtClean="0">
                <a:solidFill>
                  <a:schemeClr val="tx1"/>
                </a:solidFill>
              </a:rPr>
              <a:t>   , </a:t>
            </a:r>
            <a:r>
              <a:rPr lang="en-US" sz="2000" dirty="0" err="1" smtClean="0">
                <a:solidFill>
                  <a:schemeClr val="tx1"/>
                </a:solidFill>
              </a:rPr>
              <a:t>Tenuipalpidae</a:t>
            </a:r>
            <a:r>
              <a:rPr lang="en-US" sz="2000" dirty="0" smtClean="0">
                <a:solidFill>
                  <a:schemeClr val="tx1"/>
                </a:solidFill>
              </a:rPr>
              <a:t> , </a:t>
            </a:r>
            <a:r>
              <a:rPr lang="en-US" sz="2000" dirty="0" err="1" smtClean="0">
                <a:solidFill>
                  <a:schemeClr val="tx1"/>
                </a:solidFill>
              </a:rPr>
              <a:t>Eriophyidae</a:t>
            </a:r>
            <a:r>
              <a:rPr lang="en-US" sz="2000" dirty="0" smtClean="0">
                <a:solidFill>
                  <a:schemeClr val="tx1"/>
                </a:solidFill>
              </a:rPr>
              <a:t> </a:t>
            </a:r>
            <a:endParaRPr lang="ar-IQ" sz="2000" dirty="0" smtClean="0">
              <a:solidFill>
                <a:schemeClr val="tx1"/>
              </a:solidFill>
            </a:endParaRPr>
          </a:p>
          <a:p>
            <a:endParaRPr lang="ar-SA" dirty="0"/>
          </a:p>
        </p:txBody>
      </p:sp>
    </p:spTree>
    <p:extLst>
      <p:ext uri="{BB962C8B-B14F-4D97-AF65-F5344CB8AC3E}">
        <p14:creationId xmlns:p14="http://schemas.microsoft.com/office/powerpoint/2010/main" val="185349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1600199"/>
          </a:xfrm>
        </p:spPr>
        <p:txBody>
          <a:bodyPr/>
          <a:lstStyle/>
          <a:p>
            <a:r>
              <a:rPr lang="ar-IQ" dirty="0" smtClean="0"/>
              <a:t>عائلة الحلم الاحمر الاعتيادي  </a:t>
            </a:r>
            <a:r>
              <a:rPr lang="en-US" dirty="0" err="1" smtClean="0"/>
              <a:t>Tetranychidae</a:t>
            </a:r>
            <a:endParaRPr lang="ar-SA" dirty="0"/>
          </a:p>
        </p:txBody>
      </p:sp>
      <p:sp>
        <p:nvSpPr>
          <p:cNvPr id="3" name="عنوان فرعي 2"/>
          <p:cNvSpPr>
            <a:spLocks noGrp="1"/>
          </p:cNvSpPr>
          <p:nvPr>
            <p:ph type="subTitle" idx="1"/>
          </p:nvPr>
        </p:nvSpPr>
        <p:spPr>
          <a:xfrm>
            <a:off x="76200" y="2133600"/>
            <a:ext cx="8991600" cy="4724400"/>
          </a:xfrm>
        </p:spPr>
        <p:txBody>
          <a:bodyPr>
            <a:normAutofit/>
          </a:bodyPr>
          <a:lstStyle/>
          <a:p>
            <a:pPr algn="r"/>
            <a:r>
              <a:rPr lang="ar-IQ" sz="2400" dirty="0" smtClean="0">
                <a:solidFill>
                  <a:schemeClr val="tx1"/>
                </a:solidFill>
              </a:rPr>
              <a:t>تعد هذه العائلة ذات اهمية اقتصادية كبيرة اذ ان معظم افرادها تتغذى على الاوراق النباتية وتمزق طبقة البشرة النباتية بواسطة الفكوك الكلابية وعند اشتداد الاصابة تظهر على الورقة بقع صفراء تتحول الى اللون البرونزي واحيانا تنتهي بسقوط الاوراق وقد تصاب الثمار وتتشوه نتيجة تغذية الحلم ونتيجة لاستخدام المبيدات الكيميائية في السنوات الاخيرة اصبحت هذه الانواع من الحلم خطرا على المحاصيل الحقلية والخضر واشجار الفاكهة ونباتات الزينة وذلك بسبب القضاء على الاعداء الحيوية للحلم مما ادى تكاثر وانتشار انواع الحلم بسهولة . تعد هذه العائلة احدى اهم العائلات التابعة لرتبة الحلم </a:t>
            </a:r>
            <a:r>
              <a:rPr lang="en-US" sz="2400" dirty="0" err="1" smtClean="0">
                <a:solidFill>
                  <a:schemeClr val="tx1"/>
                </a:solidFill>
              </a:rPr>
              <a:t>Acari</a:t>
            </a:r>
            <a:r>
              <a:rPr lang="en-US" sz="2400" dirty="0" smtClean="0">
                <a:solidFill>
                  <a:schemeClr val="tx1"/>
                </a:solidFill>
              </a:rPr>
              <a:t> </a:t>
            </a:r>
            <a:r>
              <a:rPr lang="ar-IQ" sz="2400" dirty="0" smtClean="0">
                <a:solidFill>
                  <a:schemeClr val="tx1"/>
                </a:solidFill>
              </a:rPr>
              <a:t> واول من سمى هذه العائلة العالم </a:t>
            </a:r>
            <a:r>
              <a:rPr lang="en-US" sz="2400" dirty="0" err="1" smtClean="0">
                <a:solidFill>
                  <a:schemeClr val="tx1"/>
                </a:solidFill>
              </a:rPr>
              <a:t>Dounadrea</a:t>
            </a:r>
            <a:r>
              <a:rPr lang="en-US" sz="2400" dirty="0" smtClean="0">
                <a:solidFill>
                  <a:schemeClr val="tx1"/>
                </a:solidFill>
              </a:rPr>
              <a:t> </a:t>
            </a:r>
            <a:r>
              <a:rPr lang="ar-IQ" sz="2400" dirty="0" smtClean="0">
                <a:solidFill>
                  <a:schemeClr val="tx1"/>
                </a:solidFill>
              </a:rPr>
              <a:t> عام 1875وتضم هذه العائلة اكثر من 42 جنس ومن اهم اجناسها  </a:t>
            </a:r>
            <a:r>
              <a:rPr lang="en-US" sz="2400" i="1" dirty="0" err="1" smtClean="0">
                <a:solidFill>
                  <a:schemeClr val="tx1"/>
                </a:solidFill>
              </a:rPr>
              <a:t>Tetranychus</a:t>
            </a:r>
            <a:r>
              <a:rPr lang="en-US" sz="2400" i="1" dirty="0" smtClean="0">
                <a:solidFill>
                  <a:schemeClr val="tx1"/>
                </a:solidFill>
              </a:rPr>
              <a:t> </a:t>
            </a:r>
            <a:r>
              <a:rPr lang="ar-IQ" sz="2400" b="1" dirty="0" smtClean="0">
                <a:solidFill>
                  <a:schemeClr val="tx1"/>
                </a:solidFill>
              </a:rPr>
              <a:t>الذي يعد اكبر الاجناس من حيث عدد الانواع علاوة على اهمية تلك الانواع . </a:t>
            </a:r>
            <a:r>
              <a:rPr lang="ar-IQ" sz="2400" dirty="0" smtClean="0">
                <a:solidFill>
                  <a:schemeClr val="tx1"/>
                </a:solidFill>
              </a:rPr>
              <a:t>لقد تم استخدام عدة صفات في تشخيص انواع عائلة الحلم الاحمر الاعتيادي منها </a:t>
            </a:r>
          </a:p>
          <a:p>
            <a:pPr algn="r"/>
            <a:r>
              <a:rPr lang="ar-IQ" sz="2400" b="1" dirty="0" smtClean="0">
                <a:solidFill>
                  <a:schemeClr val="tx1"/>
                </a:solidFill>
              </a:rPr>
              <a:t>1- وجود المخلب على الرسغ   2- وجود الوسادات الوسطى على الرسغ </a:t>
            </a:r>
          </a:p>
          <a:p>
            <a:pPr algn="r"/>
            <a:r>
              <a:rPr lang="ar-IQ" sz="2400" b="1" dirty="0" smtClean="0">
                <a:solidFill>
                  <a:schemeClr val="tx1"/>
                </a:solidFill>
              </a:rPr>
              <a:t>3- لوحات الفتحات التنفسية  4- طراز وتوزيع ونوعية الشويكات الظهرية  </a:t>
            </a:r>
          </a:p>
          <a:p>
            <a:pPr algn="r"/>
            <a:endParaRPr lang="ar-SA" sz="2400" b="1" dirty="0">
              <a:solidFill>
                <a:schemeClr val="tx1"/>
              </a:solidFill>
            </a:endParaRPr>
          </a:p>
        </p:txBody>
      </p:sp>
    </p:spTree>
    <p:extLst>
      <p:ext uri="{BB962C8B-B14F-4D97-AF65-F5344CB8AC3E}">
        <p14:creationId xmlns:p14="http://schemas.microsoft.com/office/powerpoint/2010/main" val="1633700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4038600"/>
          </a:xfrm>
        </p:spPr>
        <p:txBody>
          <a:bodyPr/>
          <a:lstStyle/>
          <a:p>
            <a:pPr algn="r"/>
            <a:r>
              <a:rPr lang="ar-IQ" sz="2400" dirty="0" smtClean="0"/>
              <a:t>5- طراز التخطيط على الظهر في منطقة الجسم والمنطقة العجزية </a:t>
            </a:r>
            <a:endParaRPr lang="ar-SA" sz="2400" dirty="0"/>
          </a:p>
        </p:txBody>
      </p:sp>
      <p:sp>
        <p:nvSpPr>
          <p:cNvPr id="3" name="عنوان فرعي 2"/>
          <p:cNvSpPr>
            <a:spLocks noGrp="1"/>
          </p:cNvSpPr>
          <p:nvPr>
            <p:ph type="subTitle" idx="1"/>
          </p:nvPr>
        </p:nvSpPr>
        <p:spPr>
          <a:xfrm>
            <a:off x="228600" y="1295400"/>
            <a:ext cx="8686800" cy="5410200"/>
          </a:xfrm>
        </p:spPr>
        <p:txBody>
          <a:bodyPr/>
          <a:lstStyle/>
          <a:p>
            <a:pPr algn="r">
              <a:lnSpc>
                <a:spcPct val="150000"/>
              </a:lnSpc>
            </a:pPr>
            <a:r>
              <a:rPr lang="ar-IQ" sz="2400" dirty="0" smtClean="0">
                <a:solidFill>
                  <a:schemeClr val="tx1"/>
                </a:solidFill>
              </a:rPr>
              <a:t>6-شكل السوءة الذكرية التي تعتبر صفة ملازمة للعائلة والنوع </a:t>
            </a:r>
          </a:p>
          <a:p>
            <a:pPr algn="r">
              <a:lnSpc>
                <a:spcPct val="150000"/>
              </a:lnSpc>
            </a:pPr>
            <a:r>
              <a:rPr lang="ar-IQ" sz="2400" dirty="0" smtClean="0">
                <a:solidFill>
                  <a:schemeClr val="tx1"/>
                </a:solidFill>
              </a:rPr>
              <a:t>وسمي الحلم التابع لهذه العائلة ب الحلم الاحمر او الحلم الغازل نتيجة افرازه نسيج عنكبوتي في الاماكن المقعرة الموجودة بين العروق والمفضلة لوضع البيض ، اما في حالات الاصابة الشديدة فيغطي هذا النسيج القمم النامية ، ويعد هذا الغزل وسيلة الانتشار والانتقال من مكان الى اخر . </a:t>
            </a:r>
          </a:p>
          <a:p>
            <a:pPr algn="r">
              <a:lnSpc>
                <a:spcPct val="150000"/>
              </a:lnSpc>
            </a:pPr>
            <a:r>
              <a:rPr lang="ar-IQ" sz="2800" b="1" dirty="0" smtClean="0">
                <a:solidFill>
                  <a:schemeClr val="tx1"/>
                </a:solidFill>
              </a:rPr>
              <a:t>نظريات الغدد الغازلة : </a:t>
            </a:r>
          </a:p>
          <a:p>
            <a:pPr algn="r">
              <a:lnSpc>
                <a:spcPct val="150000"/>
              </a:lnSpc>
            </a:pPr>
            <a:r>
              <a:rPr lang="ar-IQ" sz="2400" dirty="0" smtClean="0">
                <a:solidFill>
                  <a:schemeClr val="tx1"/>
                </a:solidFill>
              </a:rPr>
              <a:t>توجد هذه الغدد في بعض افراد عائلة الحلم الاحمر الاعتيادي </a:t>
            </a:r>
            <a:r>
              <a:rPr lang="en-US" sz="2400" dirty="0" err="1" smtClean="0">
                <a:solidFill>
                  <a:schemeClr val="tx1"/>
                </a:solidFill>
              </a:rPr>
              <a:t>Tetranychidae</a:t>
            </a:r>
            <a:r>
              <a:rPr lang="ar-IQ" sz="2400" dirty="0" smtClean="0">
                <a:solidFill>
                  <a:schemeClr val="tx1"/>
                </a:solidFill>
              </a:rPr>
              <a:t> التي تنقسم افرادها حسب القدرة على غزل الشبكة العنكبوتية وهذه النظريات هي : </a:t>
            </a:r>
            <a:endParaRPr lang="ar-SA" sz="2400" dirty="0">
              <a:solidFill>
                <a:schemeClr val="tx1"/>
              </a:solidFill>
            </a:endParaRPr>
          </a:p>
        </p:txBody>
      </p:sp>
    </p:spTree>
    <p:extLst>
      <p:ext uri="{BB962C8B-B14F-4D97-AF65-F5344CB8AC3E}">
        <p14:creationId xmlns:p14="http://schemas.microsoft.com/office/powerpoint/2010/main" val="2439742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609599"/>
          </a:xfrm>
        </p:spPr>
        <p:txBody>
          <a:bodyPr>
            <a:normAutofit/>
          </a:bodyPr>
          <a:lstStyle/>
          <a:p>
            <a:pPr algn="r"/>
            <a:r>
              <a:rPr lang="ar-IQ" sz="2400" dirty="0" smtClean="0"/>
              <a:t>1- نظرية العالم </a:t>
            </a:r>
            <a:r>
              <a:rPr lang="en-US" sz="2400" dirty="0" smtClean="0"/>
              <a:t>Ewing </a:t>
            </a:r>
            <a:r>
              <a:rPr lang="ar-IQ" sz="2400" dirty="0" smtClean="0"/>
              <a:t> 1914</a:t>
            </a:r>
            <a:endParaRPr lang="ar-SA" sz="2400" dirty="0"/>
          </a:p>
        </p:txBody>
      </p:sp>
      <p:sp>
        <p:nvSpPr>
          <p:cNvPr id="3" name="عنوان فرعي 2"/>
          <p:cNvSpPr>
            <a:spLocks noGrp="1"/>
          </p:cNvSpPr>
          <p:nvPr>
            <p:ph type="subTitle" idx="1"/>
          </p:nvPr>
        </p:nvSpPr>
        <p:spPr>
          <a:xfrm>
            <a:off x="188686" y="914400"/>
            <a:ext cx="8766628" cy="5867400"/>
          </a:xfrm>
        </p:spPr>
        <p:txBody>
          <a:bodyPr>
            <a:normAutofit/>
          </a:bodyPr>
          <a:lstStyle/>
          <a:p>
            <a:pPr algn="r"/>
            <a:r>
              <a:rPr lang="ar-IQ" sz="2000" dirty="0" smtClean="0">
                <a:solidFill>
                  <a:schemeClr val="tx1"/>
                </a:solidFill>
              </a:rPr>
              <a:t>اعتقد ان هذه الغدد توجد في مؤخرة الجسم وبالقرب من فتحة الشرج حيث تقوم المخالب والشعيرات الحسية بنسج هذه الخيوط .</a:t>
            </a:r>
          </a:p>
          <a:p>
            <a:pPr algn="r"/>
            <a:r>
              <a:rPr lang="ar-IQ" sz="2000" dirty="0" smtClean="0">
                <a:solidFill>
                  <a:schemeClr val="tx1"/>
                </a:solidFill>
              </a:rPr>
              <a:t>2- نظرية العالم </a:t>
            </a:r>
            <a:r>
              <a:rPr lang="en-US" sz="2000" dirty="0" err="1" smtClean="0">
                <a:solidFill>
                  <a:schemeClr val="tx1"/>
                </a:solidFill>
              </a:rPr>
              <a:t>Bluvelt</a:t>
            </a:r>
            <a:r>
              <a:rPr lang="en-US" sz="2000" dirty="0" smtClean="0">
                <a:solidFill>
                  <a:schemeClr val="tx1"/>
                </a:solidFill>
              </a:rPr>
              <a:t> </a:t>
            </a:r>
            <a:r>
              <a:rPr lang="ar-IQ" sz="2000" dirty="0" smtClean="0">
                <a:solidFill>
                  <a:schemeClr val="tx1"/>
                </a:solidFill>
              </a:rPr>
              <a:t> عام 1945 </a:t>
            </a:r>
          </a:p>
          <a:p>
            <a:pPr algn="r"/>
            <a:endParaRPr lang="ar-IQ" sz="2000" dirty="0" smtClean="0">
              <a:solidFill>
                <a:schemeClr val="tx1"/>
              </a:solidFill>
            </a:endParaRPr>
          </a:p>
          <a:p>
            <a:pPr algn="r"/>
            <a:r>
              <a:rPr lang="ar-IQ" sz="2000" dirty="0" smtClean="0">
                <a:solidFill>
                  <a:schemeClr val="tx1"/>
                </a:solidFill>
              </a:rPr>
              <a:t>اعتقد ان هذه الغدد توجد فوق حرقفتي الزوج الاول والثاني من الارجل حيث يمتد منها قنوات تتجه  الى الامام ، تتحد هذه القنوات مع بعضها وتصب مكوناتها في مقدمة </a:t>
            </a:r>
            <a:r>
              <a:rPr lang="en-US" sz="2000" dirty="0" smtClean="0">
                <a:solidFill>
                  <a:schemeClr val="tx1"/>
                </a:solidFill>
              </a:rPr>
              <a:t>Rostrum</a:t>
            </a:r>
            <a:r>
              <a:rPr lang="ar-IQ" sz="2000" dirty="0" smtClean="0">
                <a:solidFill>
                  <a:schemeClr val="tx1"/>
                </a:solidFill>
              </a:rPr>
              <a:t> من الناحية البطنية ، كما اوضح هذا العالم ان هذه الغدد تنقسم من ناحية الشكل الى غدد حريرية انبوبية واخرى حريرية غير انبوبية .</a:t>
            </a:r>
          </a:p>
          <a:p>
            <a:pPr algn="r"/>
            <a:r>
              <a:rPr lang="ar-IQ" sz="2000" dirty="0" smtClean="0">
                <a:solidFill>
                  <a:schemeClr val="tx1"/>
                </a:solidFill>
              </a:rPr>
              <a:t>3- العالم </a:t>
            </a:r>
            <a:r>
              <a:rPr lang="en-US" sz="2000" dirty="0" err="1" smtClean="0">
                <a:solidFill>
                  <a:schemeClr val="tx1"/>
                </a:solidFill>
              </a:rPr>
              <a:t>Grandjeun</a:t>
            </a:r>
            <a:r>
              <a:rPr lang="en-US" sz="2000" dirty="0" smtClean="0">
                <a:solidFill>
                  <a:schemeClr val="tx1"/>
                </a:solidFill>
              </a:rPr>
              <a:t> </a:t>
            </a:r>
            <a:r>
              <a:rPr lang="ar-IQ" sz="2000" dirty="0" smtClean="0">
                <a:solidFill>
                  <a:schemeClr val="tx1"/>
                </a:solidFill>
              </a:rPr>
              <a:t> عام 1948 </a:t>
            </a:r>
          </a:p>
          <a:p>
            <a:pPr algn="r"/>
            <a:endParaRPr lang="ar-IQ" sz="2000" dirty="0" smtClean="0">
              <a:solidFill>
                <a:schemeClr val="tx1"/>
              </a:solidFill>
            </a:endParaRPr>
          </a:p>
          <a:p>
            <a:pPr algn="r"/>
            <a:r>
              <a:rPr lang="ar-IQ" sz="2000" dirty="0" smtClean="0">
                <a:solidFill>
                  <a:schemeClr val="tx1"/>
                </a:solidFill>
              </a:rPr>
              <a:t>اشار ان هذه الغدد توجد في الملامس الفكية حيث تفتح في مقدمة الابهام للملمس الفكي . </a:t>
            </a:r>
          </a:p>
          <a:p>
            <a:pPr algn="r"/>
            <a:r>
              <a:rPr lang="ar-IQ" sz="2000" dirty="0" smtClean="0">
                <a:solidFill>
                  <a:schemeClr val="tx1"/>
                </a:solidFill>
              </a:rPr>
              <a:t>وهي اصح النظريات المذكورة . </a:t>
            </a:r>
          </a:p>
          <a:p>
            <a:pPr algn="r"/>
            <a:r>
              <a:rPr lang="ar-IQ" sz="2000" dirty="0" smtClean="0">
                <a:solidFill>
                  <a:schemeClr val="tx1"/>
                </a:solidFill>
              </a:rPr>
              <a:t>وتقسم افراد هذه العائلة تبعا لقدرتها على انتاج الغزل الى :</a:t>
            </a:r>
          </a:p>
          <a:p>
            <a:pPr algn="r"/>
            <a:r>
              <a:rPr lang="ar-IQ" sz="2000" dirty="0" smtClean="0">
                <a:solidFill>
                  <a:schemeClr val="tx1"/>
                </a:solidFill>
              </a:rPr>
              <a:t>1- انواع تغزل بكثرة  مثل جنس  </a:t>
            </a:r>
            <a:r>
              <a:rPr lang="en-US" sz="2000" i="1" dirty="0" err="1" smtClean="0">
                <a:solidFill>
                  <a:schemeClr val="tx1"/>
                </a:solidFill>
              </a:rPr>
              <a:t>Tetranychus</a:t>
            </a:r>
            <a:r>
              <a:rPr lang="en-US" sz="2000" i="1" dirty="0" smtClean="0">
                <a:solidFill>
                  <a:schemeClr val="tx1"/>
                </a:solidFill>
              </a:rPr>
              <a:t> </a:t>
            </a:r>
          </a:p>
          <a:p>
            <a:pPr algn="r"/>
            <a:r>
              <a:rPr lang="en-US" sz="2000" dirty="0" smtClean="0">
                <a:solidFill>
                  <a:schemeClr val="tx1"/>
                </a:solidFill>
              </a:rPr>
              <a:t>2-</a:t>
            </a:r>
            <a:r>
              <a:rPr lang="ar-IQ" sz="2000" dirty="0" smtClean="0">
                <a:solidFill>
                  <a:schemeClr val="tx1"/>
                </a:solidFill>
              </a:rPr>
              <a:t> - افراد تغزل بقلة مثل جنس </a:t>
            </a:r>
            <a:r>
              <a:rPr lang="en-US" sz="2000" i="1" dirty="0" err="1" smtClean="0">
                <a:solidFill>
                  <a:schemeClr val="tx1"/>
                </a:solidFill>
              </a:rPr>
              <a:t>panonychus</a:t>
            </a:r>
            <a:r>
              <a:rPr lang="en-US" sz="2000" i="1" dirty="0" smtClean="0">
                <a:solidFill>
                  <a:schemeClr val="tx1"/>
                </a:solidFill>
              </a:rPr>
              <a:t>   </a:t>
            </a:r>
            <a:r>
              <a:rPr lang="ar-IQ" sz="2000" i="1" dirty="0" smtClean="0">
                <a:solidFill>
                  <a:schemeClr val="tx1"/>
                </a:solidFill>
              </a:rPr>
              <a:t> </a:t>
            </a:r>
          </a:p>
          <a:p>
            <a:pPr algn="r"/>
            <a:r>
              <a:rPr lang="ar-IQ" sz="2000" dirty="0" smtClean="0">
                <a:solidFill>
                  <a:schemeClr val="tx1"/>
                </a:solidFill>
              </a:rPr>
              <a:t>3- افراد غير غازلة مثل جنس </a:t>
            </a:r>
            <a:r>
              <a:rPr lang="en-US" sz="2000" i="1" dirty="0" err="1" smtClean="0">
                <a:solidFill>
                  <a:schemeClr val="tx1"/>
                </a:solidFill>
              </a:rPr>
              <a:t>Bryobia</a:t>
            </a:r>
            <a:r>
              <a:rPr lang="en-US" sz="2000" i="1" dirty="0" smtClean="0">
                <a:solidFill>
                  <a:schemeClr val="tx1"/>
                </a:solidFill>
              </a:rPr>
              <a:t>           </a:t>
            </a:r>
            <a:endParaRPr lang="ar-SA" sz="2000" i="1" dirty="0">
              <a:solidFill>
                <a:schemeClr val="tx1"/>
              </a:solidFill>
            </a:endParaRPr>
          </a:p>
        </p:txBody>
      </p:sp>
    </p:spTree>
    <p:extLst>
      <p:ext uri="{BB962C8B-B14F-4D97-AF65-F5344CB8AC3E}">
        <p14:creationId xmlns:p14="http://schemas.microsoft.com/office/powerpoint/2010/main" val="469236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7715"/>
            <a:ext cx="7772400" cy="772885"/>
          </a:xfrm>
        </p:spPr>
        <p:txBody>
          <a:bodyPr>
            <a:normAutofit/>
          </a:bodyPr>
          <a:lstStyle/>
          <a:p>
            <a:pPr algn="r"/>
            <a:r>
              <a:rPr lang="ar-IQ" sz="3600" dirty="0" smtClean="0"/>
              <a:t>الاهمية الاقتصادية للعائلة </a:t>
            </a:r>
            <a:endParaRPr lang="ar-SA" sz="3600" dirty="0"/>
          </a:p>
        </p:txBody>
      </p:sp>
      <p:sp>
        <p:nvSpPr>
          <p:cNvPr id="3" name="عنوان فرعي 2"/>
          <p:cNvSpPr>
            <a:spLocks noGrp="1"/>
          </p:cNvSpPr>
          <p:nvPr>
            <p:ph type="subTitle" idx="1"/>
          </p:nvPr>
        </p:nvSpPr>
        <p:spPr>
          <a:xfrm>
            <a:off x="228600" y="762000"/>
            <a:ext cx="8763000" cy="5958114"/>
          </a:xfrm>
        </p:spPr>
        <p:txBody>
          <a:bodyPr>
            <a:normAutofit/>
          </a:bodyPr>
          <a:lstStyle/>
          <a:p>
            <a:pPr algn="r"/>
            <a:r>
              <a:rPr lang="ar-IQ" sz="2000" dirty="0" smtClean="0">
                <a:solidFill>
                  <a:schemeClr val="tx1"/>
                </a:solidFill>
              </a:rPr>
              <a:t>يعد الحلم الاحمر هو اكثر انواع الحلم ضررا على النباتات حيث ان جميع ادوار الحياة (عدا البيضة) تمتص العصارة النباتية من السطوح السفلى للأوراق النباتية ومن الاجزاء اليافعة من النبات يساعدها في ذلك امتلاكها اجزاء فم ثاقبة ماصة . ان طبيعة التغذية للحلم تؤدي الى ازالة المادة الخضراء مما يعطل عملية البناء الضوئي للنبات وتكون بقع صفراء تتحول الى بقع غير منتظمة ، كما ان وجود الخيوط الحريرية بغزارة يؤدي الى زيادة تجمع الاتربة علاوة على وجود جلود الانسلاخ وقشور البيض  او البيض نفسه مما يؤدي الى حدوث خلل فسلجي في النبات . </a:t>
            </a:r>
          </a:p>
          <a:p>
            <a:pPr algn="r"/>
            <a:r>
              <a:rPr lang="ar-IQ" sz="2000" dirty="0" smtClean="0">
                <a:solidFill>
                  <a:schemeClr val="tx1"/>
                </a:solidFill>
              </a:rPr>
              <a:t>ومن اهم العوامل التي تزيد الاهمية الاقتصادية لهذه العائلة :</a:t>
            </a:r>
          </a:p>
          <a:p>
            <a:pPr algn="r"/>
            <a:r>
              <a:rPr lang="ar-IQ" sz="2000" dirty="0" smtClean="0">
                <a:solidFill>
                  <a:schemeClr val="tx1"/>
                </a:solidFill>
              </a:rPr>
              <a:t>ظاهرة الانتشار </a:t>
            </a:r>
            <a:r>
              <a:rPr lang="en-US" sz="2000" dirty="0" smtClean="0">
                <a:solidFill>
                  <a:schemeClr val="tx1"/>
                </a:solidFill>
              </a:rPr>
              <a:t>Dispersal</a:t>
            </a:r>
            <a:r>
              <a:rPr lang="ar-IQ" sz="2000" dirty="0" smtClean="0">
                <a:solidFill>
                  <a:schemeClr val="tx1"/>
                </a:solidFill>
              </a:rPr>
              <a:t>: بين العوائل النباتية التي يصيبها وهي تشكل عنصرا مهما في حياة الحلم ، حيث تحصل هذه الظاهرة عندما تزداد اعداد الحلم بصورة كبيرة واثناء قلة الغذاء او هربا من الاعداء الحيوية او المبيدات الكيميائية ، حيث تقوم برفع الساق الامامي وجعله قائما وبروز الجسم وتؤدي الرياح والحشرات والطيور دورا مهما في الانتشار وقد تصل المسافة الى اكثر من 10000 ألف قدم .</a:t>
            </a:r>
          </a:p>
          <a:p>
            <a:pPr algn="r"/>
            <a:r>
              <a:rPr lang="ar-IQ" sz="2000" dirty="0" smtClean="0">
                <a:solidFill>
                  <a:schemeClr val="tx1"/>
                </a:solidFill>
              </a:rPr>
              <a:t>كما تمتاز افراد هذه العائلة باللون الاحمر ويرجع الى وجود صبغة ملونة تحت الجلد وفي الاجسام الدهنية وسوائل الجسم ، وقد يكون لبعض العوامل كالغذاء او اختلاف فصول السنة وعمر الحلم تأثيرا على اللون .</a:t>
            </a:r>
          </a:p>
          <a:p>
            <a:pPr algn="r"/>
            <a:r>
              <a:rPr lang="ar-IQ" sz="2000" dirty="0" smtClean="0">
                <a:solidFill>
                  <a:schemeClr val="tx1"/>
                </a:solidFill>
              </a:rPr>
              <a:t>ورغم هذا فان لبعض افراد العائلة لونا اصفر او اصفر مخضر او احمر قرمزي او بني اللون .</a:t>
            </a:r>
            <a:endParaRPr lang="ar-SA" sz="2000" dirty="0">
              <a:solidFill>
                <a:schemeClr val="tx1"/>
              </a:solidFill>
            </a:endParaRPr>
          </a:p>
        </p:txBody>
      </p:sp>
    </p:spTree>
    <p:extLst>
      <p:ext uri="{BB962C8B-B14F-4D97-AF65-F5344CB8AC3E}">
        <p14:creationId xmlns:p14="http://schemas.microsoft.com/office/powerpoint/2010/main" val="1756691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2401"/>
            <a:ext cx="7772400" cy="761999"/>
          </a:xfrm>
        </p:spPr>
        <p:txBody>
          <a:bodyPr>
            <a:normAutofit/>
          </a:bodyPr>
          <a:lstStyle/>
          <a:p>
            <a:pPr algn="r"/>
            <a:r>
              <a:rPr lang="ar-IQ" sz="2800" b="1" dirty="0" smtClean="0"/>
              <a:t>1- الحلم الاحمر ذو البقعتين </a:t>
            </a:r>
            <a:r>
              <a:rPr lang="en-US" sz="2800" b="1" i="1" dirty="0" err="1" smtClean="0"/>
              <a:t>Tetranychus</a:t>
            </a:r>
            <a:r>
              <a:rPr lang="en-US" sz="2800" b="1" i="1" dirty="0" smtClean="0"/>
              <a:t>   </a:t>
            </a:r>
            <a:r>
              <a:rPr lang="en-US" sz="2800" b="1" i="1" dirty="0" err="1" smtClean="0"/>
              <a:t>urticae</a:t>
            </a:r>
            <a:r>
              <a:rPr lang="en-US" sz="2800" b="1" i="1" dirty="0" smtClean="0"/>
              <a:t> </a:t>
            </a:r>
            <a:endParaRPr lang="ar-SA" sz="2800" b="1" i="1" dirty="0"/>
          </a:p>
        </p:txBody>
      </p:sp>
      <p:sp>
        <p:nvSpPr>
          <p:cNvPr id="3" name="عنوان فرعي 2"/>
          <p:cNvSpPr>
            <a:spLocks noGrp="1"/>
          </p:cNvSpPr>
          <p:nvPr>
            <p:ph type="subTitle" idx="1"/>
          </p:nvPr>
        </p:nvSpPr>
        <p:spPr>
          <a:xfrm>
            <a:off x="228600" y="838200"/>
            <a:ext cx="8763000" cy="5867400"/>
          </a:xfrm>
        </p:spPr>
        <p:txBody>
          <a:bodyPr>
            <a:normAutofit/>
          </a:bodyPr>
          <a:lstStyle/>
          <a:p>
            <a:pPr algn="r"/>
            <a:r>
              <a:rPr lang="ar-IQ" sz="2000" dirty="0" smtClean="0">
                <a:solidFill>
                  <a:schemeClr val="tx1"/>
                </a:solidFill>
              </a:rPr>
              <a:t>ينتشر هذا الحلم في جميع انحاء العالم ويهاجم عدة انواع من المحاصيل النباتية والنباتات البرية تصل الى 150 عائل نباتي ، يتراوح طول الانثى من 0.50- 0.57 ملم وتكون بيضوية الشكل ونهاية البطن مستديرة حمراء تميل الى البرتقالي وتوجد بقعتين على جانبي الجسم  ، الارجل طويلة والشعيرات من النوع البسيط ، اما الذكر يبلغ طوله 0.31 – 0.36 ملم وتكون نهاية الذكر مستدقة وتشبه المغزل المقلوب في شكلها العام . ويمتاز الذكر بان ارجله اطول من ارجل  الانثى لون البطن من احمر غامق الى اصفر مخضر مع بقعتين على الظهر ، اليرقة صفراء اللون . </a:t>
            </a:r>
          </a:p>
          <a:p>
            <a:pPr algn="r"/>
            <a:r>
              <a:rPr lang="ar-IQ" sz="2000" b="1" dirty="0" smtClean="0">
                <a:solidFill>
                  <a:schemeClr val="tx1"/>
                </a:solidFill>
              </a:rPr>
              <a:t>دورة الحياة </a:t>
            </a:r>
            <a:r>
              <a:rPr lang="ar-IQ" sz="2000" dirty="0" smtClean="0">
                <a:solidFill>
                  <a:schemeClr val="tx1"/>
                </a:solidFill>
              </a:rPr>
              <a:t>: </a:t>
            </a:r>
          </a:p>
          <a:p>
            <a:pPr algn="r"/>
            <a:r>
              <a:rPr lang="ar-IQ" sz="2000" dirty="0" smtClean="0">
                <a:solidFill>
                  <a:schemeClr val="tx1"/>
                </a:solidFill>
              </a:rPr>
              <a:t>تضع الاناث  الكاملة نوعين من البيض </a:t>
            </a:r>
          </a:p>
          <a:p>
            <a:pPr algn="r"/>
            <a:r>
              <a:rPr lang="ar-IQ" sz="2000" dirty="0" smtClean="0">
                <a:solidFill>
                  <a:schemeClr val="tx1"/>
                </a:solidFill>
              </a:rPr>
              <a:t>1- اذا لقحت الاناث : تضع بيضا مخصبا فينتج عنه ذكورا واناث تصل نسبة الاناث  في هذه البيوض من 70 – 80 % </a:t>
            </a:r>
          </a:p>
          <a:p>
            <a:pPr algn="r"/>
            <a:r>
              <a:rPr lang="ar-IQ" sz="2000" dirty="0" smtClean="0">
                <a:solidFill>
                  <a:schemeClr val="tx1"/>
                </a:solidFill>
              </a:rPr>
              <a:t>2- اذ لم تلقح الاناث : تضع بيضا غير مخصب  يعطي ذكور فقط . </a:t>
            </a:r>
          </a:p>
          <a:p>
            <a:pPr algn="r"/>
            <a:r>
              <a:rPr lang="ar-IQ" sz="2000" dirty="0" smtClean="0">
                <a:solidFill>
                  <a:schemeClr val="tx1"/>
                </a:solidFill>
              </a:rPr>
              <a:t>يوضع البيض بشكل مفرد على اوراق النبات وبصورة عامة على السطح السفلي للأوراق وفي حالة الاصابة الشديدة تضع البيض على كلا سطحي الورقة النباتية وتفضل عادة الاوراق حديثة النمو . ففي درجة  حرارة  30 – 32 م  تتراوح مدة حضانة البيض من 3 – 5 يوم وتتطلب الادوار النامية للحلم من 4 – 5 يوم ( يرقة ، حوري 1 ، حوري 2) وفترة ما قبل وضع البيض ( 1 -2)يوم وبذلك تكون دورة حياتها من ( 8 - 12) يوم ومعدل حياة الانثى 30 يوم واثناء هذه الفترة فان معدل ما تضعه الانثى من البيض هو ( 90 -110 )بيضة وفي بعض الاحيان يصل الى 200 بيضة للأنثى الواحدة وفترة حياة الانثى اطول من الذكر .</a:t>
            </a:r>
            <a:endParaRPr lang="ar-SA" sz="2000" dirty="0">
              <a:solidFill>
                <a:schemeClr val="tx1"/>
              </a:solidFill>
            </a:endParaRPr>
          </a:p>
        </p:txBody>
      </p:sp>
    </p:spTree>
    <p:extLst>
      <p:ext uri="{BB962C8B-B14F-4D97-AF65-F5344CB8AC3E}">
        <p14:creationId xmlns:p14="http://schemas.microsoft.com/office/powerpoint/2010/main" val="10624181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05200" y="228600"/>
            <a:ext cx="4800600" cy="838200"/>
          </a:xfrm>
        </p:spPr>
        <p:txBody>
          <a:bodyPr>
            <a:normAutofit/>
          </a:bodyPr>
          <a:lstStyle/>
          <a:p>
            <a:pPr algn="r"/>
            <a:r>
              <a:rPr lang="ar-IQ" sz="2400" b="1" dirty="0" smtClean="0"/>
              <a:t>اعراض الاصابة والضرر</a:t>
            </a:r>
            <a:endParaRPr lang="ar-SA" sz="2400" b="1" dirty="0"/>
          </a:p>
        </p:txBody>
      </p:sp>
      <p:sp>
        <p:nvSpPr>
          <p:cNvPr id="3" name="عنوان فرعي 2"/>
          <p:cNvSpPr>
            <a:spLocks noGrp="1"/>
          </p:cNvSpPr>
          <p:nvPr>
            <p:ph type="subTitle" idx="1"/>
          </p:nvPr>
        </p:nvSpPr>
        <p:spPr>
          <a:xfrm>
            <a:off x="304799" y="914400"/>
            <a:ext cx="8490857" cy="5791200"/>
          </a:xfrm>
        </p:spPr>
        <p:txBody>
          <a:bodyPr>
            <a:normAutofit/>
          </a:bodyPr>
          <a:lstStyle/>
          <a:p>
            <a:pPr algn="r">
              <a:lnSpc>
                <a:spcPct val="150000"/>
              </a:lnSpc>
            </a:pPr>
            <a:r>
              <a:rPr lang="ar-IQ" sz="2000" dirty="0" smtClean="0">
                <a:solidFill>
                  <a:schemeClr val="tx1"/>
                </a:solidFill>
              </a:rPr>
              <a:t>تظهر الاعراض على الاوراق المصابة بشكل بقع صفراء باهتة على السطح العلوي </a:t>
            </a:r>
            <a:r>
              <a:rPr lang="ar-IQ" sz="2000" dirty="0" err="1" smtClean="0">
                <a:solidFill>
                  <a:schemeClr val="tx1"/>
                </a:solidFill>
              </a:rPr>
              <a:t>للاوراق</a:t>
            </a:r>
            <a:r>
              <a:rPr lang="ar-IQ" sz="2000" dirty="0" smtClean="0">
                <a:solidFill>
                  <a:schemeClr val="tx1"/>
                </a:solidFill>
              </a:rPr>
              <a:t> يقابلها على السطح السفلي الاطوار المختلفة للحلم وباستمرار التغذية وعند اشتداد الاصابة يتحول لون البقع السابقة الموجودة على السطح العلوي الى اللون الاحمر البنفسجي خاصة على نبات القطن بينما يظهر اللون الاحمر الفاتح او بني فاتح  على السطح  السفلي  ويحمي الحلم نفسه  </a:t>
            </a:r>
            <a:r>
              <a:rPr lang="ar-IQ" sz="2000" dirty="0" err="1" smtClean="0">
                <a:solidFill>
                  <a:schemeClr val="tx1"/>
                </a:solidFill>
              </a:rPr>
              <a:t>نفسه</a:t>
            </a:r>
            <a:r>
              <a:rPr lang="ar-IQ" sz="2000" dirty="0" smtClean="0">
                <a:solidFill>
                  <a:schemeClr val="tx1"/>
                </a:solidFill>
              </a:rPr>
              <a:t>  بما يفرزه من خيوط تحميه من الاعداء ويستخدم الخيوط في الانتقال من مكان الى اخر ، تمتص الافة العصارة النباتية </a:t>
            </a:r>
            <a:r>
              <a:rPr lang="ar-IQ" sz="2000" dirty="0" err="1" smtClean="0">
                <a:solidFill>
                  <a:schemeClr val="tx1"/>
                </a:solidFill>
              </a:rPr>
              <a:t>للاوراق</a:t>
            </a:r>
            <a:r>
              <a:rPr lang="ar-IQ" sz="2000" dirty="0" smtClean="0">
                <a:solidFill>
                  <a:schemeClr val="tx1"/>
                </a:solidFill>
              </a:rPr>
              <a:t>  حيث يؤدي الى احداث خلل في عملية التركيب الضوئي مما يؤثر على النبات </a:t>
            </a:r>
            <a:r>
              <a:rPr lang="ar-IQ" sz="2000" dirty="0" err="1" smtClean="0">
                <a:solidFill>
                  <a:schemeClr val="tx1"/>
                </a:solidFill>
              </a:rPr>
              <a:t>قيسبب</a:t>
            </a:r>
            <a:r>
              <a:rPr lang="ar-IQ" sz="2000" dirty="0" smtClean="0">
                <a:solidFill>
                  <a:schemeClr val="tx1"/>
                </a:solidFill>
              </a:rPr>
              <a:t> ضعفه وقلة الحاصل . تشتي افراد الحلم في المناطق الباردة على شكل اناث </a:t>
            </a:r>
            <a:r>
              <a:rPr lang="ar-IQ" sz="2000" dirty="0" err="1" smtClean="0">
                <a:solidFill>
                  <a:schemeClr val="tx1"/>
                </a:solidFill>
              </a:rPr>
              <a:t>سابتة</a:t>
            </a:r>
            <a:r>
              <a:rPr lang="ar-IQ" sz="2000" dirty="0" smtClean="0">
                <a:solidFill>
                  <a:schemeClr val="tx1"/>
                </a:solidFill>
              </a:rPr>
              <a:t>  لفترة من الزمن  تبدا بقترة ضوء قصيرة وحرارة واطئة  وغذاء غير كافي . </a:t>
            </a:r>
          </a:p>
          <a:p>
            <a:pPr algn="r">
              <a:lnSpc>
                <a:spcPct val="150000"/>
              </a:lnSpc>
            </a:pPr>
            <a:r>
              <a:rPr lang="ar-IQ" sz="2000" dirty="0" smtClean="0">
                <a:solidFill>
                  <a:schemeClr val="tx1"/>
                </a:solidFill>
              </a:rPr>
              <a:t>تتوقف الاناث </a:t>
            </a:r>
            <a:r>
              <a:rPr lang="ar-IQ" sz="2000" dirty="0" err="1" smtClean="0">
                <a:solidFill>
                  <a:schemeClr val="tx1"/>
                </a:solidFill>
              </a:rPr>
              <a:t>السابتة</a:t>
            </a:r>
            <a:r>
              <a:rPr lang="ar-IQ" sz="2000" dirty="0" smtClean="0">
                <a:solidFill>
                  <a:schemeClr val="tx1"/>
                </a:solidFill>
              </a:rPr>
              <a:t> عن التغذية ووضع البيض وتترك النباتات ويصبح لونها اصفر برتقالي وتسبت على الارض تحت الاوراق المتساقطة  وفي الشقوق و الحفر  او في محلات محمية لذلك </a:t>
            </a:r>
            <a:r>
              <a:rPr lang="ar-IQ" sz="2000" dirty="0" err="1" smtClean="0">
                <a:solidFill>
                  <a:schemeClr val="tx1"/>
                </a:solidFill>
              </a:rPr>
              <a:t>لايفضل</a:t>
            </a:r>
            <a:r>
              <a:rPr lang="ar-IQ" sz="2000" dirty="0" smtClean="0">
                <a:solidFill>
                  <a:schemeClr val="tx1"/>
                </a:solidFill>
              </a:rPr>
              <a:t> استخدام المكافحة في هذه الفترة .</a:t>
            </a:r>
            <a:endParaRPr lang="ar-SA" sz="2000" dirty="0">
              <a:solidFill>
                <a:schemeClr val="tx1"/>
              </a:solidFill>
            </a:endParaRPr>
          </a:p>
        </p:txBody>
      </p:sp>
    </p:spTree>
    <p:extLst>
      <p:ext uri="{BB962C8B-B14F-4D97-AF65-F5344CB8AC3E}">
        <p14:creationId xmlns:p14="http://schemas.microsoft.com/office/powerpoint/2010/main" val="3125684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609599"/>
          </a:xfrm>
        </p:spPr>
        <p:txBody>
          <a:bodyPr>
            <a:normAutofit/>
          </a:bodyPr>
          <a:lstStyle/>
          <a:p>
            <a:pPr algn="r"/>
            <a:r>
              <a:rPr lang="ar-IQ" sz="2400" b="1" dirty="0" smtClean="0"/>
              <a:t>2- حلم غبار النخيل               </a:t>
            </a:r>
            <a:r>
              <a:rPr lang="en-US" sz="2400" b="1" i="1" dirty="0" err="1" smtClean="0"/>
              <a:t>Oligonychus</a:t>
            </a:r>
            <a:r>
              <a:rPr lang="en-US" sz="2400" b="1" i="1" dirty="0" smtClean="0"/>
              <a:t>   </a:t>
            </a:r>
            <a:r>
              <a:rPr lang="en-US" sz="2400" b="1" i="1" dirty="0" err="1" smtClean="0"/>
              <a:t>afrasiaticus</a:t>
            </a:r>
            <a:endParaRPr lang="ar-SA" sz="2400" b="1" i="1" dirty="0"/>
          </a:p>
        </p:txBody>
      </p:sp>
      <p:sp>
        <p:nvSpPr>
          <p:cNvPr id="3" name="عنوان فرعي 2"/>
          <p:cNvSpPr>
            <a:spLocks noGrp="1"/>
          </p:cNvSpPr>
          <p:nvPr>
            <p:ph type="subTitle" idx="1"/>
          </p:nvPr>
        </p:nvSpPr>
        <p:spPr>
          <a:xfrm>
            <a:off x="381000" y="838200"/>
            <a:ext cx="8534400" cy="5791200"/>
          </a:xfrm>
        </p:spPr>
        <p:txBody>
          <a:bodyPr>
            <a:normAutofit/>
          </a:bodyPr>
          <a:lstStyle/>
          <a:p>
            <a:pPr algn="r"/>
            <a:r>
              <a:rPr lang="ar-IQ" sz="2000" dirty="0" smtClean="0">
                <a:solidFill>
                  <a:schemeClr val="tx1"/>
                </a:solidFill>
              </a:rPr>
              <a:t>تصيب هذه الحلمة اشجار النخيل في افريقيا الشمالية والشرق الاوسط والعراق وغيرها . البيضة لونها ابيض او سمني ، شفافة ، كروية الشكل يبلغ طولها 0.12 ملم . اليرقة ذات لون اصفر فاتح او ابيض مصفر احيانا تكون صفراء او برتقالي فاتح او اخضر فاتح . يبلغ طول اليرقة 0.15 ملم ولها 3 ازواج من الارجل  ، الحورية  ذات لون اصفر فاتح او ابيض مشوب بصفرة او اصفر او برتقالي فاتح  وعيونها حمراء اللون ولها 4 ازواج من الارجل . اما الدور البالغ  فيبلغ طول الانثى حوالي 0.3 ملم وطول الذكر 0.2 ملم ، جسم الانثى بيضوي تقريبا وجسم الذكر يشبه المغزل المقلوب ومدبب النهاية  اللون ابيض سمني والعيون حمراء لماعة . </a:t>
            </a:r>
          </a:p>
          <a:p>
            <a:pPr algn="r"/>
            <a:r>
              <a:rPr lang="ar-IQ" sz="2000" b="1" dirty="0" smtClean="0">
                <a:solidFill>
                  <a:schemeClr val="tx1"/>
                </a:solidFill>
              </a:rPr>
              <a:t>دورة الحياة : </a:t>
            </a:r>
            <a:r>
              <a:rPr lang="ar-IQ" sz="2000" dirty="0" smtClean="0">
                <a:solidFill>
                  <a:schemeClr val="tx1"/>
                </a:solidFill>
              </a:rPr>
              <a:t>يظهر الحلم على عذوق النخيل في اواخر حزيران او اوائل تموز في المنطقة الجنوبية من العراق ويستمر حتى قص التمر ، لا يظهر الضرر بالعين المجردة الابعد ان تظهر الخيوط الحريرية  حول الثمار ثم حول الشماريخ ويؤدي الى تراكم الاتربة او الغبار على العذوق المصابة لذلك سمي بخلم الغبار وتوجد تحت هذه الخيوط جميع ادوار الحلم بالإضافة الى جلود الانسلاخ . يوضع البيض على الثمار وتحت الشبكة الحريرية  وتموت بعد الانتهاء من وضع البيض يفقس البيض بعد 3 أيام ليعطي يرقات بعدها تتحول الى حوريات ثم بالغات يتراوح الجيل الواحد حوالي اسبوعين في الصيف </a:t>
            </a:r>
            <a:r>
              <a:rPr lang="ar-IQ" sz="2000" smtClean="0">
                <a:solidFill>
                  <a:schemeClr val="tx1"/>
                </a:solidFill>
              </a:rPr>
              <a:t>لذا للأفة </a:t>
            </a:r>
            <a:r>
              <a:rPr lang="ar-IQ" sz="2000" dirty="0" smtClean="0">
                <a:solidFill>
                  <a:schemeClr val="tx1"/>
                </a:solidFill>
              </a:rPr>
              <a:t>8 أجيال خلال شهري تموز واب والافة تتكاثر بأعداد كبيرة ويسبب خسائر بالغة اثناء دور الخلال والرطب والتمر تشتي بين الليف والكرب  لقضاء فصل الشتاء كما تتواجد على الخوص والكرب القريب من قلب النخلة وكذلك على العذوق غير الملقحة ( الشيص) التي تبقى على النخلة .</a:t>
            </a:r>
            <a:endParaRPr lang="ar-SA" sz="2000" b="1" dirty="0">
              <a:solidFill>
                <a:schemeClr val="tx1"/>
              </a:solidFill>
            </a:endParaRPr>
          </a:p>
        </p:txBody>
      </p:sp>
    </p:spTree>
    <p:extLst>
      <p:ext uri="{BB962C8B-B14F-4D97-AF65-F5344CB8AC3E}">
        <p14:creationId xmlns:p14="http://schemas.microsoft.com/office/powerpoint/2010/main" val="1368693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838199"/>
          </a:xfrm>
        </p:spPr>
        <p:txBody>
          <a:bodyPr>
            <a:normAutofit/>
          </a:bodyPr>
          <a:lstStyle/>
          <a:p>
            <a:pPr algn="r"/>
            <a:r>
              <a:rPr lang="ar-IQ" sz="2400" dirty="0" smtClean="0"/>
              <a:t>مظهر الاصابة والضرر:</a:t>
            </a:r>
            <a:endParaRPr lang="ar-SA" sz="2400" dirty="0"/>
          </a:p>
        </p:txBody>
      </p:sp>
      <p:sp>
        <p:nvSpPr>
          <p:cNvPr id="3" name="عنوان فرعي 2"/>
          <p:cNvSpPr>
            <a:spLocks noGrp="1"/>
          </p:cNvSpPr>
          <p:nvPr>
            <p:ph type="subTitle" idx="1"/>
          </p:nvPr>
        </p:nvSpPr>
        <p:spPr>
          <a:xfrm>
            <a:off x="58057" y="1066800"/>
            <a:ext cx="9009743" cy="5638800"/>
          </a:xfrm>
        </p:spPr>
        <p:txBody>
          <a:bodyPr>
            <a:normAutofit/>
          </a:bodyPr>
          <a:lstStyle/>
          <a:p>
            <a:pPr algn="r">
              <a:lnSpc>
                <a:spcPct val="150000"/>
              </a:lnSpc>
            </a:pPr>
            <a:r>
              <a:rPr lang="ar-IQ" sz="2000" dirty="0" smtClean="0">
                <a:solidFill>
                  <a:schemeClr val="tx1"/>
                </a:solidFill>
              </a:rPr>
              <a:t>يعد من </a:t>
            </a:r>
            <a:r>
              <a:rPr lang="ar-IQ" sz="2000" dirty="0" err="1" smtClean="0">
                <a:solidFill>
                  <a:schemeClr val="tx1"/>
                </a:solidFill>
              </a:rPr>
              <a:t>الافات</a:t>
            </a:r>
            <a:r>
              <a:rPr lang="ar-IQ" sz="2000" dirty="0" smtClean="0">
                <a:solidFill>
                  <a:schemeClr val="tx1"/>
                </a:solidFill>
              </a:rPr>
              <a:t> المهمة على الخلال والرطب </a:t>
            </a:r>
            <a:r>
              <a:rPr lang="ar-IQ" sz="2000" dirty="0" err="1" smtClean="0">
                <a:solidFill>
                  <a:schemeClr val="tx1"/>
                </a:solidFill>
              </a:rPr>
              <a:t>والتمراذ</a:t>
            </a:r>
            <a:r>
              <a:rPr lang="ar-IQ" sz="2000" dirty="0" smtClean="0">
                <a:solidFill>
                  <a:schemeClr val="tx1"/>
                </a:solidFill>
              </a:rPr>
              <a:t> يجرح الحلم سطح الثمرة بواسطة اجزاء فمه لكي يمتص العصارة النباتية منها وتكون الثمار المصابة ذات سطح خشن الملمس وقشرة جلدية </a:t>
            </a:r>
            <a:r>
              <a:rPr lang="ar-IQ" sz="2000" dirty="0" err="1" smtClean="0">
                <a:solidFill>
                  <a:schemeClr val="tx1"/>
                </a:solidFill>
              </a:rPr>
              <a:t>قةية</a:t>
            </a:r>
            <a:r>
              <a:rPr lang="ar-IQ" sz="2000" dirty="0" smtClean="0">
                <a:solidFill>
                  <a:schemeClr val="tx1"/>
                </a:solidFill>
              </a:rPr>
              <a:t> ويميل لونها الى الاحمر وغير لماعة . </a:t>
            </a:r>
          </a:p>
          <a:p>
            <a:pPr algn="r">
              <a:lnSpc>
                <a:spcPct val="150000"/>
              </a:lnSpc>
            </a:pPr>
            <a:r>
              <a:rPr lang="ar-IQ" sz="2000" dirty="0" smtClean="0">
                <a:solidFill>
                  <a:schemeClr val="tx1"/>
                </a:solidFill>
              </a:rPr>
              <a:t>كذلك ان الثمار المصابة لا تنضج عادة واذا نضج بعضها فانه </a:t>
            </a:r>
            <a:r>
              <a:rPr lang="ar-IQ" sz="2000" dirty="0" err="1" smtClean="0">
                <a:solidFill>
                  <a:schemeClr val="tx1"/>
                </a:solidFill>
              </a:rPr>
              <a:t>لايصلح</a:t>
            </a:r>
            <a:r>
              <a:rPr lang="ar-IQ" sz="2000" dirty="0" smtClean="0">
                <a:solidFill>
                  <a:schemeClr val="tx1"/>
                </a:solidFill>
              </a:rPr>
              <a:t> للاستهلاك البشري ويستخدم كعلف للحيوانات ، يصيب الحلم جميع اصناف النخيل وتختلف شدة اصابته من منطقة </a:t>
            </a:r>
            <a:r>
              <a:rPr lang="ar-IQ" sz="2000" dirty="0" err="1" smtClean="0">
                <a:solidFill>
                  <a:schemeClr val="tx1"/>
                </a:solidFill>
              </a:rPr>
              <a:t>لاخرى</a:t>
            </a:r>
            <a:r>
              <a:rPr lang="ar-IQ" sz="2000" dirty="0" smtClean="0">
                <a:solidFill>
                  <a:schemeClr val="tx1"/>
                </a:solidFill>
              </a:rPr>
              <a:t> ويلعب الزنبور الاصفر دورا كبيرا في نقل افراد الحلم من نخلة الى اخرى. </a:t>
            </a:r>
            <a:endParaRPr lang="ar-SA" sz="2000" dirty="0">
              <a:solidFill>
                <a:schemeClr val="tx1"/>
              </a:solidFill>
            </a:endParaRPr>
          </a:p>
        </p:txBody>
      </p:sp>
    </p:spTree>
    <p:extLst>
      <p:ext uri="{BB962C8B-B14F-4D97-AF65-F5344CB8AC3E}">
        <p14:creationId xmlns:p14="http://schemas.microsoft.com/office/powerpoint/2010/main" val="2856569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761999"/>
          </a:xfrm>
        </p:spPr>
        <p:txBody>
          <a:bodyPr>
            <a:normAutofit fontScale="90000"/>
          </a:bodyPr>
          <a:lstStyle/>
          <a:p>
            <a:pPr algn="r"/>
            <a:r>
              <a:rPr lang="ar-IQ" sz="3200" dirty="0" smtClean="0"/>
              <a:t>3- حلم الحمضيات الشرقي  </a:t>
            </a:r>
            <a:r>
              <a:rPr lang="en-US" sz="3200" i="1" dirty="0" err="1" smtClean="0"/>
              <a:t>Eutetranychus</a:t>
            </a:r>
            <a:r>
              <a:rPr lang="en-US" sz="3200" i="1" dirty="0" smtClean="0"/>
              <a:t>   </a:t>
            </a:r>
            <a:r>
              <a:rPr lang="en-US" sz="3200" i="1" dirty="0" err="1" smtClean="0"/>
              <a:t>orientalis</a:t>
            </a:r>
            <a:r>
              <a:rPr lang="en-US" sz="3200" i="1" dirty="0" smtClean="0"/>
              <a:t> </a:t>
            </a:r>
            <a:r>
              <a:rPr lang="ar-IQ" sz="3200" i="1" dirty="0" smtClean="0"/>
              <a:t> </a:t>
            </a:r>
            <a:endParaRPr lang="ar-SA" sz="3200" i="1" dirty="0"/>
          </a:p>
        </p:txBody>
      </p:sp>
      <p:sp>
        <p:nvSpPr>
          <p:cNvPr id="3" name="عنوان فرعي 2"/>
          <p:cNvSpPr>
            <a:spLocks noGrp="1"/>
          </p:cNvSpPr>
          <p:nvPr>
            <p:ph type="subTitle" idx="1"/>
          </p:nvPr>
        </p:nvSpPr>
        <p:spPr>
          <a:xfrm>
            <a:off x="152400" y="1066800"/>
            <a:ext cx="8839200" cy="5638800"/>
          </a:xfrm>
        </p:spPr>
        <p:txBody>
          <a:bodyPr>
            <a:normAutofit/>
          </a:bodyPr>
          <a:lstStyle/>
          <a:p>
            <a:pPr algn="r"/>
            <a:r>
              <a:rPr lang="ar-IQ" sz="2000" dirty="0" smtClean="0">
                <a:solidFill>
                  <a:schemeClr val="tx1"/>
                </a:solidFill>
              </a:rPr>
              <a:t>تنتشر في العراق وشمال افريقيا يصيب اوراق وافرع وثمار الحمضيات ويكون لونها بني فاتح وقد يتحول الى اللون البني المسود خلال فصول السنة ، البيض باهت اللون ثم يميل الى الاسوداد ثم الى الحمرة الخفيفة  حسب نمو الجنين . </a:t>
            </a:r>
          </a:p>
          <a:p>
            <a:pPr algn="r"/>
            <a:endParaRPr lang="ar-IQ" sz="2000" dirty="0" smtClean="0">
              <a:solidFill>
                <a:schemeClr val="tx1"/>
              </a:solidFill>
            </a:endParaRPr>
          </a:p>
          <a:p>
            <a:pPr algn="r"/>
            <a:r>
              <a:rPr lang="ar-IQ" sz="2000" b="1" dirty="0" smtClean="0">
                <a:solidFill>
                  <a:schemeClr val="tx1"/>
                </a:solidFill>
              </a:rPr>
              <a:t>دورة الحياة : </a:t>
            </a:r>
          </a:p>
          <a:p>
            <a:pPr algn="r"/>
            <a:r>
              <a:rPr lang="ar-IQ" sz="2000" dirty="0" smtClean="0">
                <a:solidFill>
                  <a:schemeClr val="tx1"/>
                </a:solidFill>
              </a:rPr>
              <a:t>يصيب اشجار الحمضيات ، حيث تتغذى اليرقة الحديثة الفقس فترة من الزمن تطول او تقصر حسب درجات الحرارة ثم تتحول الى الدور الحوري  ومن ثم الدور البالغ ففي درجة حرارة 30 م وجد ان متوسط مدة الحضانة للبيض تصل الى 4 يوم  بينما تطول الى 14 يوم في درجة حرارة  14 م  خلال فصل الشتاء وتصل اليرقة الى الدور البالغ خلال 4 يوم عند درجة حرارة 30 م بينما في الشتاء تصل للدور الكامل خلال 53 يوم عند درجة حرارة 14 م .</a:t>
            </a:r>
          </a:p>
          <a:p>
            <a:pPr algn="r"/>
            <a:endParaRPr lang="ar-IQ" sz="2000" dirty="0" smtClean="0">
              <a:solidFill>
                <a:schemeClr val="tx1"/>
              </a:solidFill>
            </a:endParaRPr>
          </a:p>
          <a:p>
            <a:pPr algn="r"/>
            <a:r>
              <a:rPr lang="ar-IQ" sz="2000" b="1" dirty="0" smtClean="0">
                <a:solidFill>
                  <a:schemeClr val="tx1"/>
                </a:solidFill>
              </a:rPr>
              <a:t>الضرر : </a:t>
            </a:r>
          </a:p>
          <a:p>
            <a:pPr algn="r"/>
            <a:r>
              <a:rPr lang="ar-IQ" sz="2000" dirty="0" smtClean="0">
                <a:solidFill>
                  <a:schemeClr val="tx1"/>
                </a:solidFill>
              </a:rPr>
              <a:t>تسبب تغذية هذه الحلمة على السطح العلوي للورقة اعدادا كبيرة من البقع الرمادية مما يظهر الاوراق باللون الشاحب او المصفر، تضعف الاوراق المصابة وتسقط في النهاية ، تجف الاغصان فتنتج اشجار عارية في المشتل او البسلتين المهملة ويكون الضرر اشد في الخريف خاصة اذا كانت الاشجار تفتقر الى الرطوبة .</a:t>
            </a:r>
            <a:endParaRPr lang="ar-SA" sz="2000" dirty="0">
              <a:solidFill>
                <a:schemeClr val="tx1"/>
              </a:solidFill>
            </a:endParaRPr>
          </a:p>
        </p:txBody>
      </p:sp>
    </p:spTree>
    <p:extLst>
      <p:ext uri="{BB962C8B-B14F-4D97-AF65-F5344CB8AC3E}">
        <p14:creationId xmlns:p14="http://schemas.microsoft.com/office/powerpoint/2010/main" val="837391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838199"/>
          </a:xfrm>
        </p:spPr>
        <p:txBody>
          <a:bodyPr>
            <a:normAutofit/>
          </a:bodyPr>
          <a:lstStyle/>
          <a:p>
            <a:pPr algn="r"/>
            <a:r>
              <a:rPr lang="ar-IQ" sz="3200" dirty="0" smtClean="0"/>
              <a:t>4- حلم التفاح البني  </a:t>
            </a:r>
            <a:r>
              <a:rPr lang="en-US" sz="3200" i="1" dirty="0" err="1" smtClean="0"/>
              <a:t>Bryobia</a:t>
            </a:r>
            <a:r>
              <a:rPr lang="en-US" sz="3200" i="1" dirty="0" smtClean="0"/>
              <a:t>   </a:t>
            </a:r>
            <a:r>
              <a:rPr lang="en-US" sz="3200" i="1" dirty="0" err="1" smtClean="0"/>
              <a:t>rubrioculus</a:t>
            </a:r>
            <a:r>
              <a:rPr lang="en-US" sz="3200" i="1" dirty="0" smtClean="0"/>
              <a:t> </a:t>
            </a:r>
            <a:endParaRPr lang="ar-SA" sz="3200" i="1" dirty="0"/>
          </a:p>
        </p:txBody>
      </p:sp>
      <p:sp>
        <p:nvSpPr>
          <p:cNvPr id="3" name="عنوان فرعي 2"/>
          <p:cNvSpPr>
            <a:spLocks noGrp="1"/>
          </p:cNvSpPr>
          <p:nvPr>
            <p:ph type="subTitle" idx="1"/>
          </p:nvPr>
        </p:nvSpPr>
        <p:spPr>
          <a:xfrm>
            <a:off x="152400" y="1143000"/>
            <a:ext cx="8839200" cy="5562600"/>
          </a:xfrm>
        </p:spPr>
        <p:txBody>
          <a:bodyPr>
            <a:normAutofit/>
          </a:bodyPr>
          <a:lstStyle/>
          <a:p>
            <a:pPr algn="r"/>
            <a:r>
              <a:rPr lang="ar-IQ" sz="2000" dirty="0" smtClean="0">
                <a:solidFill>
                  <a:schemeClr val="tx1"/>
                </a:solidFill>
              </a:rPr>
              <a:t>هذا النوع واسع الانتشار في العالم يصيب التفاح والكمثرى وبعض الاشجار المتساقطة الاوراق  يكون لونه اسمر مائل الى الاصفرار يصل طوله بين  0.6 – 0.9 ملم ، الارجل الامامية اطول بمرتين من الازواج الثلاثة الخلفية الاولى  وهذه اهم ما يميزها عن الانواع الاخرى .</a:t>
            </a:r>
          </a:p>
          <a:p>
            <a:pPr algn="r"/>
            <a:endParaRPr lang="ar-IQ" sz="2000" b="1" dirty="0" smtClean="0">
              <a:solidFill>
                <a:schemeClr val="tx1"/>
              </a:solidFill>
            </a:endParaRPr>
          </a:p>
          <a:p>
            <a:pPr algn="r"/>
            <a:r>
              <a:rPr lang="ar-IQ" sz="2000" b="1" dirty="0" smtClean="0">
                <a:solidFill>
                  <a:schemeClr val="tx1"/>
                </a:solidFill>
              </a:rPr>
              <a:t>دورة الحياة </a:t>
            </a:r>
            <a:r>
              <a:rPr lang="ar-IQ" sz="2000" dirty="0" smtClean="0">
                <a:solidFill>
                  <a:schemeClr val="tx1"/>
                </a:solidFill>
              </a:rPr>
              <a:t>: </a:t>
            </a:r>
          </a:p>
          <a:p>
            <a:pPr algn="r"/>
            <a:r>
              <a:rPr lang="ar-IQ" sz="2000" dirty="0" smtClean="0">
                <a:solidFill>
                  <a:schemeClr val="tx1"/>
                </a:solidFill>
              </a:rPr>
              <a:t>يقضي الحلم فترة الشتاء بطور البيضة حيث يوضع على البراعم والاغصان ويفقس البيض في الربيع ويختبأ الحيوان خلال الصيف عندما تشتد الحرارة ويخرج للتغذية عند اعتدالها لهذا النوع من الحلم من 3 -5 أجيال في السنة ، وتوضع البيوض الشتوية في فصل الخريف لتدخل فترة السكون او التشتية .</a:t>
            </a:r>
          </a:p>
          <a:p>
            <a:pPr algn="r"/>
            <a:endParaRPr lang="ar-IQ" sz="2000" b="1" dirty="0" smtClean="0">
              <a:solidFill>
                <a:schemeClr val="tx1"/>
              </a:solidFill>
            </a:endParaRPr>
          </a:p>
          <a:p>
            <a:pPr algn="r"/>
            <a:r>
              <a:rPr lang="ar-IQ" sz="2000" b="1" dirty="0" smtClean="0">
                <a:solidFill>
                  <a:schemeClr val="tx1"/>
                </a:solidFill>
              </a:rPr>
              <a:t>اعراض الاصابة والضرر:</a:t>
            </a:r>
          </a:p>
          <a:p>
            <a:pPr algn="r"/>
            <a:r>
              <a:rPr lang="ar-IQ" sz="2000" dirty="0" smtClean="0">
                <a:solidFill>
                  <a:schemeClr val="tx1"/>
                </a:solidFill>
              </a:rPr>
              <a:t>تنتقل اليرقات </a:t>
            </a:r>
            <a:r>
              <a:rPr lang="ar-IQ" sz="2000" dirty="0" err="1" smtClean="0">
                <a:solidFill>
                  <a:schemeClr val="tx1"/>
                </a:solidFill>
              </a:rPr>
              <a:t>الفاقسة</a:t>
            </a:r>
            <a:r>
              <a:rPr lang="ar-IQ" sz="2000" dirty="0" smtClean="0">
                <a:solidFill>
                  <a:schemeClr val="tx1"/>
                </a:solidFill>
              </a:rPr>
              <a:t> من البيوض </a:t>
            </a:r>
            <a:r>
              <a:rPr lang="ar-IQ" sz="2000" dirty="0" err="1" smtClean="0">
                <a:solidFill>
                  <a:schemeClr val="tx1"/>
                </a:solidFill>
              </a:rPr>
              <a:t>المشتية</a:t>
            </a:r>
            <a:r>
              <a:rPr lang="ar-IQ" sz="2000" dirty="0" smtClean="0">
                <a:solidFill>
                  <a:schemeClr val="tx1"/>
                </a:solidFill>
              </a:rPr>
              <a:t> الى البراعم حيث تسبب فعاليتها في امتصاص العصارة النباتية الى بقعا رمادية الى بيضاء على السطح العلوي للأوراق الجديدة او براعم الاوراق ، ينتشر الضرر بصورة رئيسية قريبا من العروق الكبيرة او باتجاه قاعدة الورقة عند درجة حرارة 20- 27 م وتسبب الحرارة المنخفضة والعالية انخفاضا في نسبة الفقس  تتميز يرقات هذا النوع بان لها شويكات جسمية ظهرية كبيرة وصولجانيه عريضة ومسننة </a:t>
            </a:r>
            <a:r>
              <a:rPr lang="ar-IQ" sz="2000" b="1" dirty="0" smtClean="0">
                <a:solidFill>
                  <a:schemeClr val="tx1"/>
                </a:solidFill>
              </a:rPr>
              <a:t>.  </a:t>
            </a:r>
            <a:endParaRPr lang="ar-SA" sz="2000" b="1" dirty="0">
              <a:solidFill>
                <a:schemeClr val="tx1"/>
              </a:solidFill>
            </a:endParaRPr>
          </a:p>
        </p:txBody>
      </p:sp>
    </p:spTree>
    <p:extLst>
      <p:ext uri="{BB962C8B-B14F-4D97-AF65-F5344CB8AC3E}">
        <p14:creationId xmlns:p14="http://schemas.microsoft.com/office/powerpoint/2010/main" val="142082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1"/>
            <a:ext cx="7772400" cy="1523999"/>
          </a:xfrm>
        </p:spPr>
        <p:txBody>
          <a:bodyPr/>
          <a:lstStyle/>
          <a:p>
            <a:r>
              <a:rPr lang="ar-IQ" dirty="0" smtClean="0"/>
              <a:t>2- الحلم افة تهاجم المواد المخزونة </a:t>
            </a:r>
            <a:endParaRPr lang="ar-SA" dirty="0"/>
          </a:p>
        </p:txBody>
      </p:sp>
      <p:sp>
        <p:nvSpPr>
          <p:cNvPr id="3" name="عنوان فرعي 2"/>
          <p:cNvSpPr>
            <a:spLocks noGrp="1"/>
          </p:cNvSpPr>
          <p:nvPr>
            <p:ph type="subTitle" idx="1"/>
          </p:nvPr>
        </p:nvSpPr>
        <p:spPr>
          <a:xfrm>
            <a:off x="457200" y="1752600"/>
            <a:ext cx="8382000" cy="5105400"/>
          </a:xfrm>
        </p:spPr>
        <p:txBody>
          <a:bodyPr/>
          <a:lstStyle/>
          <a:p>
            <a:pPr algn="r"/>
            <a:r>
              <a:rPr lang="ar-IQ" sz="2400" dirty="0" smtClean="0">
                <a:solidFill>
                  <a:schemeClr val="tx1"/>
                </a:solidFill>
              </a:rPr>
              <a:t>يصيب الحلم </a:t>
            </a:r>
            <a:r>
              <a:rPr lang="ar-IQ" sz="2400" dirty="0" err="1" smtClean="0">
                <a:solidFill>
                  <a:schemeClr val="tx1"/>
                </a:solidFill>
              </a:rPr>
              <a:t>الموادالغذائية</a:t>
            </a:r>
            <a:r>
              <a:rPr lang="ar-IQ" sz="2400" dirty="0" smtClean="0">
                <a:solidFill>
                  <a:schemeClr val="tx1"/>
                </a:solidFill>
              </a:rPr>
              <a:t> والحبوب المخزونة اذ يصيب اكوام الحنطة والشعير والرز والطحين ويهاجم الجبن </a:t>
            </a:r>
            <a:r>
              <a:rPr lang="ar-IQ" sz="2400" dirty="0" err="1" smtClean="0">
                <a:solidFill>
                  <a:schemeClr val="tx1"/>
                </a:solidFill>
              </a:rPr>
              <a:t>والمشروم</a:t>
            </a:r>
            <a:r>
              <a:rPr lang="ar-IQ" sz="2400" dirty="0" smtClean="0">
                <a:solidFill>
                  <a:schemeClr val="tx1"/>
                </a:solidFill>
              </a:rPr>
              <a:t> والاسماك المخزونة والفواكه المجففة والخضروات كما ويصيب المجاميع الحشرية في المتاحف واهم عوائل الحلم </a:t>
            </a:r>
            <a:r>
              <a:rPr lang="en-US" sz="2400" dirty="0" smtClean="0">
                <a:solidFill>
                  <a:schemeClr val="tx1"/>
                </a:solidFill>
              </a:rPr>
              <a:t>Acaridae</a:t>
            </a:r>
            <a:r>
              <a:rPr lang="ar-IQ" sz="2400" dirty="0" smtClean="0">
                <a:solidFill>
                  <a:schemeClr val="tx1"/>
                </a:solidFill>
              </a:rPr>
              <a:t> </a:t>
            </a:r>
          </a:p>
          <a:p>
            <a:pPr algn="r"/>
            <a:r>
              <a:rPr lang="ar-IQ" dirty="0" smtClean="0">
                <a:solidFill>
                  <a:schemeClr val="tx1"/>
                </a:solidFill>
              </a:rPr>
              <a:t>3- الحلم افة </a:t>
            </a:r>
            <a:r>
              <a:rPr lang="ar-IQ" dirty="0" err="1" smtClean="0">
                <a:solidFill>
                  <a:schemeClr val="tx1"/>
                </a:solidFill>
              </a:rPr>
              <a:t>اوطفيل</a:t>
            </a:r>
            <a:r>
              <a:rPr lang="ar-IQ" dirty="0" smtClean="0">
                <a:solidFill>
                  <a:schemeClr val="tx1"/>
                </a:solidFill>
              </a:rPr>
              <a:t> يهاجم حيوانات المزرعة والانسان والحشرات النافعة : </a:t>
            </a:r>
          </a:p>
          <a:p>
            <a:pPr algn="r"/>
            <a:r>
              <a:rPr lang="ar-IQ" sz="2400" dirty="0" smtClean="0">
                <a:solidFill>
                  <a:schemeClr val="tx1"/>
                </a:solidFill>
              </a:rPr>
              <a:t>يتطفل الحلم والقراد على حيوانات المزرعة ويسبب حكة شديدة وقلق للحيوان وفقر دم حاد وعند اشتداد الاصابة يؤدي الى شلل الحيوان ، كما يلعب القراد كوسيط ناقل لبعض الحيوانات الاولية الجرثومية الى العائل الذي يتغذى على دمه مثل حمى البول الدموي في الماشية وحمى جبال روكي وحمى تيفوس غينيا التي ت صيب الانسان , كما يسبب بعض الحلم الحساسية والربو </a:t>
            </a:r>
            <a:r>
              <a:rPr lang="ar-IQ" sz="2400" dirty="0" err="1" smtClean="0">
                <a:solidFill>
                  <a:schemeClr val="tx1"/>
                </a:solidFill>
              </a:rPr>
              <a:t>للانسان</a:t>
            </a:r>
            <a:r>
              <a:rPr lang="ar-IQ" sz="2400" dirty="0" smtClean="0">
                <a:solidFill>
                  <a:schemeClr val="tx1"/>
                </a:solidFill>
              </a:rPr>
              <a:t> وكما يتطفل على النحل ويسبب الضعف والهلاك </a:t>
            </a:r>
            <a:r>
              <a:rPr lang="ar-IQ" sz="2400" dirty="0" err="1" smtClean="0">
                <a:solidFill>
                  <a:schemeClr val="tx1"/>
                </a:solidFill>
              </a:rPr>
              <a:t>لافراد</a:t>
            </a:r>
            <a:r>
              <a:rPr lang="ar-IQ" sz="2400" dirty="0" smtClean="0">
                <a:solidFill>
                  <a:schemeClr val="tx1"/>
                </a:solidFill>
              </a:rPr>
              <a:t> الطائفة ويؤدي الى انسداد القصبات الهوائية في نحل العسل . </a:t>
            </a:r>
            <a:endParaRPr lang="ar-SA" sz="2400" dirty="0">
              <a:solidFill>
                <a:schemeClr val="tx1"/>
              </a:solidFill>
            </a:endParaRPr>
          </a:p>
        </p:txBody>
      </p:sp>
    </p:spTree>
    <p:extLst>
      <p:ext uri="{BB962C8B-B14F-4D97-AF65-F5344CB8AC3E}">
        <p14:creationId xmlns:p14="http://schemas.microsoft.com/office/powerpoint/2010/main" val="40246895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761999"/>
          </a:xfrm>
        </p:spPr>
        <p:txBody>
          <a:bodyPr>
            <a:normAutofit/>
          </a:bodyPr>
          <a:lstStyle/>
          <a:p>
            <a:pPr algn="r"/>
            <a:r>
              <a:rPr lang="ar-IQ" sz="3200" dirty="0" smtClean="0"/>
              <a:t>5- حلم الحمضيات الاحمر</a:t>
            </a:r>
            <a:r>
              <a:rPr lang="en-US" sz="3200" i="1" dirty="0" err="1" smtClean="0"/>
              <a:t>Panonychus</a:t>
            </a:r>
            <a:r>
              <a:rPr lang="en-US" sz="3200" i="1" dirty="0" smtClean="0"/>
              <a:t>   </a:t>
            </a:r>
            <a:r>
              <a:rPr lang="en-US" sz="3200" i="1" dirty="0" err="1" smtClean="0"/>
              <a:t>citri</a:t>
            </a:r>
            <a:r>
              <a:rPr lang="en-US" sz="3200" i="1" dirty="0" smtClean="0"/>
              <a:t>    </a:t>
            </a:r>
            <a:endParaRPr lang="ar-SA" sz="3200" i="1" dirty="0"/>
          </a:p>
        </p:txBody>
      </p:sp>
      <p:sp>
        <p:nvSpPr>
          <p:cNvPr id="3" name="عنوان فرعي 2"/>
          <p:cNvSpPr>
            <a:spLocks noGrp="1"/>
          </p:cNvSpPr>
          <p:nvPr>
            <p:ph type="subTitle" idx="1"/>
          </p:nvPr>
        </p:nvSpPr>
        <p:spPr>
          <a:xfrm>
            <a:off x="152400" y="1143000"/>
            <a:ext cx="8763000" cy="5715000"/>
          </a:xfrm>
        </p:spPr>
        <p:txBody>
          <a:bodyPr>
            <a:normAutofit/>
          </a:bodyPr>
          <a:lstStyle/>
          <a:p>
            <a:pPr algn="r">
              <a:lnSpc>
                <a:spcPct val="150000"/>
              </a:lnSpc>
            </a:pPr>
            <a:r>
              <a:rPr lang="ar-IQ" sz="2000" dirty="0" smtClean="0">
                <a:solidFill>
                  <a:schemeClr val="tx1"/>
                </a:solidFill>
              </a:rPr>
              <a:t>هذا النوع من اخطر الآفات على الحمضيات في امريكا وافريقيا الجنوبية واليابان والصين وروسيا والهند تهاجم بالإضافة الى الحمضيات ،الورد واللوز والكمثرى والخوخ وعدد من اشجار الزينة عريضة الاوراق ودائمة الخضرة. </a:t>
            </a:r>
          </a:p>
          <a:p>
            <a:pPr algn="r">
              <a:lnSpc>
                <a:spcPct val="150000"/>
              </a:lnSpc>
            </a:pPr>
            <a:r>
              <a:rPr lang="ar-IQ" sz="2000" b="1" dirty="0" smtClean="0">
                <a:solidFill>
                  <a:schemeClr val="tx1"/>
                </a:solidFill>
              </a:rPr>
              <a:t>دورة الحياة : </a:t>
            </a:r>
          </a:p>
          <a:p>
            <a:pPr algn="r">
              <a:lnSpc>
                <a:spcPct val="150000"/>
              </a:lnSpc>
            </a:pPr>
            <a:r>
              <a:rPr lang="ar-IQ" sz="2000" dirty="0" smtClean="0">
                <a:solidFill>
                  <a:schemeClr val="tx1"/>
                </a:solidFill>
              </a:rPr>
              <a:t>هناك علاقة وثيقة بين درجات الحرارة وطول فترة حياة الحلم حيث كلما كانت الحرارة منخفضة كلما طالت فترة حياتها . ففي درجة حرارة 25م تكمل دورة الحياة في 14 يوم  في حين عند درجة حرارة 10م تمتد مدة النمو اكثر من خمسة اضعاف المدة الاولى ، البيض اجمر اللون كروي الشكل مسطحة نوعا ما ، اما الادوار النامية  والبالغة فهي حمراء غامقة الى ارجوانية اللون وتكون فترة حياة الاناث اطول من الذكور . </a:t>
            </a:r>
          </a:p>
          <a:p>
            <a:pPr algn="r">
              <a:lnSpc>
                <a:spcPct val="150000"/>
              </a:lnSpc>
            </a:pPr>
            <a:r>
              <a:rPr lang="ar-IQ" sz="2000" b="1" dirty="0" smtClean="0">
                <a:solidFill>
                  <a:schemeClr val="tx1"/>
                </a:solidFill>
              </a:rPr>
              <a:t>اعراض الاصابة :</a:t>
            </a:r>
          </a:p>
          <a:p>
            <a:pPr algn="r">
              <a:lnSpc>
                <a:spcPct val="150000"/>
              </a:lnSpc>
            </a:pPr>
            <a:r>
              <a:rPr lang="ar-IQ" sz="2000" dirty="0" smtClean="0">
                <a:solidFill>
                  <a:schemeClr val="tx1"/>
                </a:solidFill>
              </a:rPr>
              <a:t>تظهر الاعراض على الاوراق بشكل نقط وتكون فاتحة اللون وتعطي مظهرا رماديا وفضيا وتزداد اعداد الحلم في الربيع والخريف  بسرعة وخاصة المؤات الحديثة . </a:t>
            </a:r>
            <a:endParaRPr lang="ar-SA" sz="2000" dirty="0">
              <a:solidFill>
                <a:schemeClr val="tx1"/>
              </a:solidFill>
            </a:endParaRPr>
          </a:p>
        </p:txBody>
      </p:sp>
    </p:spTree>
    <p:extLst>
      <p:ext uri="{BB962C8B-B14F-4D97-AF65-F5344CB8AC3E}">
        <p14:creationId xmlns:p14="http://schemas.microsoft.com/office/powerpoint/2010/main" val="216087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838199"/>
          </a:xfrm>
        </p:spPr>
        <p:txBody>
          <a:bodyPr>
            <a:normAutofit/>
          </a:bodyPr>
          <a:lstStyle/>
          <a:p>
            <a:r>
              <a:rPr lang="ar-IQ" sz="3600" dirty="0" smtClean="0"/>
              <a:t>الحلم الاحمر الكاذب  </a:t>
            </a:r>
            <a:r>
              <a:rPr lang="en-US" sz="3600" dirty="0" err="1" smtClean="0"/>
              <a:t>Tenuipalpidae</a:t>
            </a:r>
            <a:endParaRPr lang="ar-SA" sz="3600" dirty="0"/>
          </a:p>
        </p:txBody>
      </p:sp>
      <p:sp>
        <p:nvSpPr>
          <p:cNvPr id="3" name="عنوان فرعي 2"/>
          <p:cNvSpPr>
            <a:spLocks noGrp="1"/>
          </p:cNvSpPr>
          <p:nvPr>
            <p:ph type="subTitle" idx="1"/>
          </p:nvPr>
        </p:nvSpPr>
        <p:spPr>
          <a:xfrm>
            <a:off x="381000" y="1219200"/>
            <a:ext cx="8534400" cy="5486400"/>
          </a:xfrm>
        </p:spPr>
        <p:txBody>
          <a:bodyPr>
            <a:normAutofit/>
          </a:bodyPr>
          <a:lstStyle/>
          <a:p>
            <a:pPr algn="r"/>
            <a:r>
              <a:rPr lang="ar-IQ" sz="2000" dirty="0" smtClean="0">
                <a:solidFill>
                  <a:schemeClr val="tx1"/>
                </a:solidFill>
              </a:rPr>
              <a:t>تعد هذه العائلة من العوائل المهمة التابعة </a:t>
            </a:r>
            <a:r>
              <a:rPr lang="ar-IQ" sz="2000" dirty="0" err="1" smtClean="0">
                <a:solidFill>
                  <a:schemeClr val="tx1"/>
                </a:solidFill>
              </a:rPr>
              <a:t>للاكاروسات</a:t>
            </a:r>
            <a:r>
              <a:rPr lang="ar-IQ" sz="2000" dirty="0" smtClean="0">
                <a:solidFill>
                  <a:schemeClr val="tx1"/>
                </a:solidFill>
              </a:rPr>
              <a:t> النباتية التي تسبب مشاكل كبيرة لأشجار الفاكهة والخضروات والادغال ، تحتاج هذه المشاكل الى حل سريع وذلك لسرعة تكاثر وانتشار الانواع التابعة لهذه العائلة مما يلزم الحد من هذا الانتشار للحصول على محصول له مميزات جيدة من ناحية الكم والنوعية تصيب افراد هذه العائلة دائما اوراق الاشجار وخاصة السطح السفلي والافرع والبراعم والازهار والثمار وجذع الاشجار او تحت نصل الاوراق ونتيجة لثقب طبقة البشرة للأوراق  النباتية تظهر بقع فضية تتحول الى اللون البني وفي حالة الاصابة الشديدة تتساقط الاوراق وينتج محصول غير جيد في الصفات والنوع .</a:t>
            </a:r>
          </a:p>
          <a:p>
            <a:pPr algn="r"/>
            <a:r>
              <a:rPr lang="ar-IQ" sz="2000" b="1" dirty="0" smtClean="0">
                <a:solidFill>
                  <a:schemeClr val="tx1"/>
                </a:solidFill>
              </a:rPr>
              <a:t>الشكل الخارجي : </a:t>
            </a:r>
          </a:p>
          <a:p>
            <a:pPr algn="r"/>
            <a:r>
              <a:rPr lang="ar-IQ" sz="2000" dirty="0" smtClean="0">
                <a:solidFill>
                  <a:schemeClr val="tx1"/>
                </a:solidFill>
              </a:rPr>
              <a:t>الجسم بيضوي مستدير او أسطواني او مسطح وقد يكون متضخما واللون برتقالي محمر او احمر غامق او اصفر برتقالي ، يوجد درز يفصل منطقة الاقدام الامامية عن منطقة الاقدام الخلفية . </a:t>
            </a:r>
          </a:p>
          <a:p>
            <a:pPr algn="r"/>
            <a:r>
              <a:rPr lang="ar-IQ" sz="2000" dirty="0" smtClean="0">
                <a:solidFill>
                  <a:schemeClr val="tx1"/>
                </a:solidFill>
              </a:rPr>
              <a:t>الملمس القدمي مكون من 1 – 5 حلقات ولا يحمل مخلب  ، الفكوك طويلة ومعدة للثقب . السطح الظهري والبطني للجسم مغطى بنقوش عريضة او طولية او غير منتظمة ، افرادها بطيئة الحركة ( اشبه بحركة السلحفاة ).</a:t>
            </a:r>
            <a:endParaRPr lang="ar-SA" sz="2000" dirty="0">
              <a:solidFill>
                <a:schemeClr val="tx1"/>
              </a:solidFill>
            </a:endParaRPr>
          </a:p>
        </p:txBody>
      </p:sp>
    </p:spTree>
    <p:extLst>
      <p:ext uri="{BB962C8B-B14F-4D97-AF65-F5344CB8AC3E}">
        <p14:creationId xmlns:p14="http://schemas.microsoft.com/office/powerpoint/2010/main" val="39484278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81000"/>
            <a:ext cx="7772400" cy="3371850"/>
          </a:xfrm>
        </p:spPr>
        <p:txBody>
          <a:bodyPr>
            <a:normAutofit/>
          </a:bodyPr>
          <a:lstStyle/>
          <a:p>
            <a:pPr algn="r"/>
            <a:r>
              <a:rPr lang="ar-IQ" sz="2800" dirty="0" smtClean="0"/>
              <a:t>1- الحلم الاحمر الكاذب على الرمان  </a:t>
            </a:r>
            <a:r>
              <a:rPr lang="en-US" sz="2800" i="1" dirty="0" err="1" smtClean="0"/>
              <a:t>Tenuipalpus</a:t>
            </a:r>
            <a:r>
              <a:rPr lang="en-US" sz="2800" i="1" dirty="0" smtClean="0"/>
              <a:t>   </a:t>
            </a:r>
            <a:r>
              <a:rPr lang="en-US" sz="2800" i="1" dirty="0" err="1" smtClean="0"/>
              <a:t>punicae</a:t>
            </a:r>
            <a:r>
              <a:rPr lang="en-US" sz="2800" i="1" dirty="0" smtClean="0"/>
              <a:t> </a:t>
            </a:r>
            <a:endParaRPr lang="ar-SA" sz="2800" i="1" dirty="0"/>
          </a:p>
        </p:txBody>
      </p:sp>
      <p:sp>
        <p:nvSpPr>
          <p:cNvPr id="3" name="عنوان فرعي 2"/>
          <p:cNvSpPr>
            <a:spLocks noGrp="1"/>
          </p:cNvSpPr>
          <p:nvPr>
            <p:ph type="subTitle" idx="1"/>
          </p:nvPr>
        </p:nvSpPr>
        <p:spPr>
          <a:xfrm>
            <a:off x="304800" y="1676400"/>
            <a:ext cx="8686800" cy="5029200"/>
          </a:xfrm>
        </p:spPr>
        <p:txBody>
          <a:bodyPr>
            <a:normAutofit/>
          </a:bodyPr>
          <a:lstStyle/>
          <a:p>
            <a:pPr algn="r"/>
            <a:r>
              <a:rPr lang="ar-IQ" sz="2000" dirty="0" smtClean="0">
                <a:solidFill>
                  <a:schemeClr val="tx1"/>
                </a:solidFill>
              </a:rPr>
              <a:t>ينتشر هذا النوع في </a:t>
            </a:r>
            <a:r>
              <a:rPr lang="ar-IQ" sz="2000" dirty="0" err="1" smtClean="0">
                <a:solidFill>
                  <a:schemeClr val="tx1"/>
                </a:solidFill>
              </a:rPr>
              <a:t>اوربا</a:t>
            </a:r>
            <a:r>
              <a:rPr lang="ar-IQ" sz="2000" dirty="0" smtClean="0">
                <a:solidFill>
                  <a:schemeClr val="tx1"/>
                </a:solidFill>
              </a:rPr>
              <a:t> واسيا على اشجار الرمان وينتشر في مناطق زراعة الرمان في العراق </a:t>
            </a:r>
          </a:p>
          <a:p>
            <a:pPr algn="r"/>
            <a:endParaRPr lang="ar-IQ" sz="2000" dirty="0">
              <a:solidFill>
                <a:schemeClr val="tx1"/>
              </a:solidFill>
            </a:endParaRPr>
          </a:p>
          <a:p>
            <a:pPr algn="r"/>
            <a:r>
              <a:rPr lang="ar-IQ" sz="2000" dirty="0" smtClean="0">
                <a:solidFill>
                  <a:schemeClr val="tx1"/>
                </a:solidFill>
              </a:rPr>
              <a:t>ويبين الجدول الاتي المراحل </a:t>
            </a:r>
            <a:r>
              <a:rPr lang="ar-IQ" sz="2000" dirty="0" err="1" smtClean="0">
                <a:solidFill>
                  <a:schemeClr val="tx1"/>
                </a:solidFill>
              </a:rPr>
              <a:t>المختافة</a:t>
            </a:r>
            <a:r>
              <a:rPr lang="ar-IQ" sz="2000" dirty="0" smtClean="0">
                <a:solidFill>
                  <a:schemeClr val="tx1"/>
                </a:solidFill>
              </a:rPr>
              <a:t> لنمو الحلم في درجات حرارية مختلفة </a:t>
            </a:r>
            <a:endParaRPr lang="ar-SA" sz="2000" dirty="0">
              <a:solidFill>
                <a:schemeClr val="tx1"/>
              </a:solidFill>
            </a:endParaRPr>
          </a:p>
        </p:txBody>
      </p:sp>
    </p:spTree>
    <p:extLst>
      <p:ext uri="{BB962C8B-B14F-4D97-AF65-F5344CB8AC3E}">
        <p14:creationId xmlns:p14="http://schemas.microsoft.com/office/powerpoint/2010/main" val="722577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103662130"/>
              </p:ext>
            </p:extLst>
          </p:nvPr>
        </p:nvGraphicFramePr>
        <p:xfrm>
          <a:off x="381000" y="376114"/>
          <a:ext cx="7848600" cy="6021331"/>
        </p:xfrm>
        <a:graphic>
          <a:graphicData uri="http://schemas.openxmlformats.org/drawingml/2006/table">
            <a:tbl>
              <a:tblPr rtl="1" firstRow="1" bandRow="1">
                <a:tableStyleId>{5C22544A-7EE6-4342-B048-85BDC9FD1C3A}</a:tableStyleId>
              </a:tblPr>
              <a:tblGrid>
                <a:gridCol w="2616200"/>
                <a:gridCol w="2616200"/>
                <a:gridCol w="2616200"/>
              </a:tblGrid>
              <a:tr h="404318">
                <a:tc>
                  <a:txBody>
                    <a:bodyPr/>
                    <a:lstStyle/>
                    <a:p>
                      <a:pPr rtl="1"/>
                      <a:r>
                        <a:rPr lang="ar-IQ" sz="1600" dirty="0" smtClean="0"/>
                        <a:t>المراح</a:t>
                      </a:r>
                      <a:r>
                        <a:rPr lang="ar-IQ" sz="1600" baseline="0" dirty="0" smtClean="0"/>
                        <a:t>ل </a:t>
                      </a:r>
                      <a:r>
                        <a:rPr lang="ar-IQ" sz="1600" dirty="0" smtClean="0"/>
                        <a:t>العمرية </a:t>
                      </a:r>
                      <a:endParaRPr lang="ar-SA" sz="1600" dirty="0"/>
                    </a:p>
                  </a:txBody>
                  <a:tcPr/>
                </a:tc>
                <a:tc>
                  <a:txBody>
                    <a:bodyPr/>
                    <a:lstStyle/>
                    <a:p>
                      <a:pPr rtl="1"/>
                      <a:r>
                        <a:rPr lang="ar-IQ" sz="1600" dirty="0" smtClean="0"/>
                        <a:t>درجة الحرارة </a:t>
                      </a:r>
                      <a:endParaRPr lang="ar-SA" sz="1600" dirty="0"/>
                    </a:p>
                  </a:txBody>
                  <a:tcPr/>
                </a:tc>
                <a:tc>
                  <a:txBody>
                    <a:bodyPr/>
                    <a:lstStyle/>
                    <a:p>
                      <a:pPr rtl="1"/>
                      <a:r>
                        <a:rPr lang="ar-IQ" sz="1600" dirty="0" smtClean="0"/>
                        <a:t>عدد الايام </a:t>
                      </a:r>
                      <a:endParaRPr lang="ar-SA" sz="1600" dirty="0"/>
                    </a:p>
                  </a:txBody>
                  <a:tcPr/>
                </a:tc>
              </a:tr>
              <a:tr h="404318">
                <a:tc>
                  <a:txBody>
                    <a:bodyPr/>
                    <a:lstStyle/>
                    <a:p>
                      <a:pPr rtl="1"/>
                      <a:r>
                        <a:rPr lang="ar-IQ" sz="1600" dirty="0" smtClean="0"/>
                        <a:t>ما قبل وضع البيض </a:t>
                      </a:r>
                      <a:endParaRPr lang="ar-SA" sz="1600" dirty="0"/>
                    </a:p>
                  </a:txBody>
                  <a:tcPr/>
                </a:tc>
                <a:tc>
                  <a:txBody>
                    <a:bodyPr/>
                    <a:lstStyle/>
                    <a:p>
                      <a:pPr rtl="1"/>
                      <a:r>
                        <a:rPr lang="ar-IQ" sz="1600" dirty="0" smtClean="0"/>
                        <a:t>25</a:t>
                      </a:r>
                      <a:endParaRPr lang="ar-SA" sz="1600" dirty="0"/>
                    </a:p>
                  </a:txBody>
                  <a:tcPr/>
                </a:tc>
                <a:tc>
                  <a:txBody>
                    <a:bodyPr/>
                    <a:lstStyle/>
                    <a:p>
                      <a:pPr rtl="1"/>
                      <a:r>
                        <a:rPr lang="ar-IQ" sz="1600" dirty="0" smtClean="0"/>
                        <a:t>2.5</a:t>
                      </a:r>
                      <a:endParaRPr lang="ar-SA" sz="1600" dirty="0"/>
                    </a:p>
                  </a:txBody>
                  <a:tcPr/>
                </a:tc>
              </a:tr>
              <a:tr h="404318">
                <a:tc>
                  <a:txBody>
                    <a:bodyPr/>
                    <a:lstStyle/>
                    <a:p>
                      <a:pPr rtl="1"/>
                      <a:endParaRPr lang="ar-SA" sz="1600"/>
                    </a:p>
                  </a:txBody>
                  <a:tcPr/>
                </a:tc>
                <a:tc>
                  <a:txBody>
                    <a:bodyPr/>
                    <a:lstStyle/>
                    <a:p>
                      <a:pPr rtl="1"/>
                      <a:r>
                        <a:rPr lang="ar-IQ" sz="1600" dirty="0" smtClean="0"/>
                        <a:t>30</a:t>
                      </a:r>
                      <a:endParaRPr lang="ar-SA" sz="1600" dirty="0"/>
                    </a:p>
                  </a:txBody>
                  <a:tcPr/>
                </a:tc>
                <a:tc>
                  <a:txBody>
                    <a:bodyPr/>
                    <a:lstStyle/>
                    <a:p>
                      <a:pPr rtl="1"/>
                      <a:r>
                        <a:rPr lang="ar-IQ" sz="1600" dirty="0" smtClean="0"/>
                        <a:t>2</a:t>
                      </a:r>
                      <a:endParaRPr lang="ar-SA" sz="1600" dirty="0"/>
                    </a:p>
                  </a:txBody>
                  <a:tcPr/>
                </a:tc>
              </a:tr>
              <a:tr h="404318">
                <a:tc>
                  <a:txBody>
                    <a:bodyPr/>
                    <a:lstStyle/>
                    <a:p>
                      <a:pPr rtl="1"/>
                      <a:r>
                        <a:rPr lang="ar-IQ" sz="1600" dirty="0" smtClean="0"/>
                        <a:t>فترة حضانة البيض</a:t>
                      </a:r>
                      <a:endParaRPr lang="ar-SA" sz="1600" dirty="0"/>
                    </a:p>
                  </a:txBody>
                  <a:tcPr/>
                </a:tc>
                <a:tc>
                  <a:txBody>
                    <a:bodyPr/>
                    <a:lstStyle/>
                    <a:p>
                      <a:pPr rtl="1"/>
                      <a:r>
                        <a:rPr lang="ar-IQ" sz="1600" dirty="0" smtClean="0"/>
                        <a:t>25</a:t>
                      </a:r>
                      <a:endParaRPr lang="ar-SA" sz="1600" dirty="0"/>
                    </a:p>
                  </a:txBody>
                  <a:tcPr/>
                </a:tc>
                <a:tc>
                  <a:txBody>
                    <a:bodyPr/>
                    <a:lstStyle/>
                    <a:p>
                      <a:pPr rtl="1"/>
                      <a:r>
                        <a:rPr lang="ar-IQ" sz="1600" dirty="0" smtClean="0"/>
                        <a:t>8</a:t>
                      </a:r>
                      <a:endParaRPr lang="ar-SA" sz="1600" dirty="0"/>
                    </a:p>
                  </a:txBody>
                  <a:tcPr/>
                </a:tc>
              </a:tr>
              <a:tr h="404318">
                <a:tc>
                  <a:txBody>
                    <a:bodyPr/>
                    <a:lstStyle/>
                    <a:p>
                      <a:pPr rtl="1"/>
                      <a:endParaRPr lang="ar-SA" sz="1600"/>
                    </a:p>
                  </a:txBody>
                  <a:tcPr/>
                </a:tc>
                <a:tc>
                  <a:txBody>
                    <a:bodyPr/>
                    <a:lstStyle/>
                    <a:p>
                      <a:pPr rtl="1"/>
                      <a:r>
                        <a:rPr lang="ar-IQ" sz="1600" dirty="0" smtClean="0"/>
                        <a:t>30</a:t>
                      </a:r>
                      <a:endParaRPr lang="ar-SA" sz="1600" dirty="0"/>
                    </a:p>
                  </a:txBody>
                  <a:tcPr/>
                </a:tc>
                <a:tc>
                  <a:txBody>
                    <a:bodyPr/>
                    <a:lstStyle/>
                    <a:p>
                      <a:pPr rtl="1"/>
                      <a:r>
                        <a:rPr lang="ar-IQ" sz="1600" dirty="0" smtClean="0"/>
                        <a:t>6</a:t>
                      </a:r>
                      <a:endParaRPr lang="ar-SA" sz="1600" dirty="0"/>
                    </a:p>
                  </a:txBody>
                  <a:tcPr/>
                </a:tc>
              </a:tr>
              <a:tr h="404318">
                <a:tc>
                  <a:txBody>
                    <a:bodyPr/>
                    <a:lstStyle/>
                    <a:p>
                      <a:pPr rtl="1"/>
                      <a:r>
                        <a:rPr lang="ar-IQ" sz="1600" dirty="0" smtClean="0"/>
                        <a:t>فترة الدور اليرقي</a:t>
                      </a:r>
                      <a:endParaRPr lang="ar-SA" sz="1600" dirty="0"/>
                    </a:p>
                  </a:txBody>
                  <a:tcPr/>
                </a:tc>
                <a:tc>
                  <a:txBody>
                    <a:bodyPr/>
                    <a:lstStyle/>
                    <a:p>
                      <a:pPr rtl="1"/>
                      <a:r>
                        <a:rPr lang="ar-IQ" sz="1600" dirty="0" smtClean="0"/>
                        <a:t>25</a:t>
                      </a:r>
                      <a:endParaRPr lang="ar-SA" sz="1600" dirty="0"/>
                    </a:p>
                  </a:txBody>
                  <a:tcPr/>
                </a:tc>
                <a:tc>
                  <a:txBody>
                    <a:bodyPr/>
                    <a:lstStyle/>
                    <a:p>
                      <a:pPr rtl="1"/>
                      <a:r>
                        <a:rPr lang="ar-IQ" sz="1600" dirty="0" smtClean="0"/>
                        <a:t>8</a:t>
                      </a:r>
                      <a:endParaRPr lang="ar-SA" sz="1600" dirty="0"/>
                    </a:p>
                  </a:txBody>
                  <a:tcPr/>
                </a:tc>
              </a:tr>
              <a:tr h="404318">
                <a:tc>
                  <a:txBody>
                    <a:bodyPr/>
                    <a:lstStyle/>
                    <a:p>
                      <a:pPr rtl="1"/>
                      <a:endParaRPr lang="ar-SA" sz="1600"/>
                    </a:p>
                  </a:txBody>
                  <a:tcPr/>
                </a:tc>
                <a:tc>
                  <a:txBody>
                    <a:bodyPr/>
                    <a:lstStyle/>
                    <a:p>
                      <a:pPr rtl="1"/>
                      <a:r>
                        <a:rPr lang="ar-IQ" sz="1600" dirty="0" smtClean="0"/>
                        <a:t>30</a:t>
                      </a:r>
                      <a:endParaRPr lang="ar-SA" sz="1600" dirty="0"/>
                    </a:p>
                  </a:txBody>
                  <a:tcPr/>
                </a:tc>
                <a:tc>
                  <a:txBody>
                    <a:bodyPr/>
                    <a:lstStyle/>
                    <a:p>
                      <a:pPr rtl="1"/>
                      <a:r>
                        <a:rPr lang="ar-IQ" sz="1600" dirty="0" smtClean="0"/>
                        <a:t>4</a:t>
                      </a:r>
                      <a:endParaRPr lang="ar-SA" sz="1600" dirty="0"/>
                    </a:p>
                  </a:txBody>
                  <a:tcPr/>
                </a:tc>
              </a:tr>
              <a:tr h="404318">
                <a:tc>
                  <a:txBody>
                    <a:bodyPr/>
                    <a:lstStyle/>
                    <a:p>
                      <a:pPr rtl="1"/>
                      <a:r>
                        <a:rPr lang="ar-IQ" sz="1600" dirty="0" smtClean="0"/>
                        <a:t>الطور الحوري الاول</a:t>
                      </a:r>
                      <a:endParaRPr lang="ar-SA" sz="1600" dirty="0"/>
                    </a:p>
                  </a:txBody>
                  <a:tcPr/>
                </a:tc>
                <a:tc>
                  <a:txBody>
                    <a:bodyPr/>
                    <a:lstStyle/>
                    <a:p>
                      <a:pPr rtl="1"/>
                      <a:r>
                        <a:rPr lang="ar-IQ" sz="1600" dirty="0" smtClean="0"/>
                        <a:t>25</a:t>
                      </a:r>
                      <a:endParaRPr lang="ar-SA" sz="1600" dirty="0"/>
                    </a:p>
                  </a:txBody>
                  <a:tcPr/>
                </a:tc>
                <a:tc>
                  <a:txBody>
                    <a:bodyPr/>
                    <a:lstStyle/>
                    <a:p>
                      <a:pPr rtl="1"/>
                      <a:r>
                        <a:rPr lang="ar-IQ" sz="1600" dirty="0" smtClean="0"/>
                        <a:t>5</a:t>
                      </a:r>
                      <a:endParaRPr lang="ar-SA" sz="1600" dirty="0"/>
                    </a:p>
                  </a:txBody>
                  <a:tcPr/>
                </a:tc>
              </a:tr>
              <a:tr h="404318">
                <a:tc>
                  <a:txBody>
                    <a:bodyPr/>
                    <a:lstStyle/>
                    <a:p>
                      <a:pPr rtl="1"/>
                      <a:endParaRPr lang="ar-SA" sz="1600" dirty="0"/>
                    </a:p>
                  </a:txBody>
                  <a:tcPr/>
                </a:tc>
                <a:tc>
                  <a:txBody>
                    <a:bodyPr/>
                    <a:lstStyle/>
                    <a:p>
                      <a:pPr rtl="1"/>
                      <a:r>
                        <a:rPr lang="ar-IQ" sz="1600" dirty="0" smtClean="0"/>
                        <a:t>30</a:t>
                      </a:r>
                      <a:endParaRPr lang="ar-SA" sz="1600" dirty="0"/>
                    </a:p>
                  </a:txBody>
                  <a:tcPr/>
                </a:tc>
                <a:tc>
                  <a:txBody>
                    <a:bodyPr/>
                    <a:lstStyle/>
                    <a:p>
                      <a:pPr rtl="1"/>
                      <a:r>
                        <a:rPr lang="ar-IQ" sz="1600" dirty="0" smtClean="0"/>
                        <a:t>5</a:t>
                      </a:r>
                      <a:endParaRPr lang="ar-SA" sz="1600" dirty="0"/>
                    </a:p>
                  </a:txBody>
                  <a:tcPr/>
                </a:tc>
              </a:tr>
              <a:tr h="404318">
                <a:tc>
                  <a:txBody>
                    <a:bodyPr/>
                    <a:lstStyle/>
                    <a:p>
                      <a:pPr rtl="1"/>
                      <a:r>
                        <a:rPr lang="ar-IQ" sz="1600" dirty="0" smtClean="0"/>
                        <a:t>الطور الحوري الثاني</a:t>
                      </a:r>
                      <a:endParaRPr lang="ar-SA" sz="1600" dirty="0"/>
                    </a:p>
                  </a:txBody>
                  <a:tcPr/>
                </a:tc>
                <a:tc>
                  <a:txBody>
                    <a:bodyPr/>
                    <a:lstStyle/>
                    <a:p>
                      <a:pPr rtl="1"/>
                      <a:r>
                        <a:rPr lang="ar-IQ" sz="1600" dirty="0" smtClean="0"/>
                        <a:t>25</a:t>
                      </a:r>
                      <a:endParaRPr lang="ar-SA" sz="1600" dirty="0"/>
                    </a:p>
                  </a:txBody>
                  <a:tcPr/>
                </a:tc>
                <a:tc>
                  <a:txBody>
                    <a:bodyPr/>
                    <a:lstStyle/>
                    <a:p>
                      <a:pPr rtl="1"/>
                      <a:r>
                        <a:rPr lang="ar-IQ" sz="1600" dirty="0" smtClean="0"/>
                        <a:t>8</a:t>
                      </a:r>
                      <a:endParaRPr lang="ar-SA" sz="1600" dirty="0"/>
                    </a:p>
                  </a:txBody>
                  <a:tcPr/>
                </a:tc>
              </a:tr>
              <a:tr h="404318">
                <a:tc>
                  <a:txBody>
                    <a:bodyPr/>
                    <a:lstStyle/>
                    <a:p>
                      <a:pPr rtl="1"/>
                      <a:endParaRPr lang="ar-SA" sz="1600" dirty="0"/>
                    </a:p>
                  </a:txBody>
                  <a:tcPr/>
                </a:tc>
                <a:tc>
                  <a:txBody>
                    <a:bodyPr/>
                    <a:lstStyle/>
                    <a:p>
                      <a:pPr rtl="1"/>
                      <a:r>
                        <a:rPr lang="ar-IQ" sz="1600" dirty="0" smtClean="0"/>
                        <a:t>30 </a:t>
                      </a:r>
                      <a:endParaRPr lang="ar-SA" sz="1600" dirty="0"/>
                    </a:p>
                  </a:txBody>
                  <a:tcPr/>
                </a:tc>
                <a:tc>
                  <a:txBody>
                    <a:bodyPr/>
                    <a:lstStyle/>
                    <a:p>
                      <a:r>
                        <a:rPr lang="ar-IQ" sz="1600" dirty="0" smtClean="0"/>
                        <a:t>5</a:t>
                      </a:r>
                      <a:endParaRPr lang="ar-SA" sz="1600" dirty="0"/>
                    </a:p>
                  </a:txBody>
                  <a:tcPr/>
                </a:tc>
              </a:tr>
              <a:tr h="404318">
                <a:tc>
                  <a:txBody>
                    <a:bodyPr/>
                    <a:lstStyle/>
                    <a:p>
                      <a:pPr rtl="1"/>
                      <a:r>
                        <a:rPr lang="ar-IQ" sz="1600" dirty="0" smtClean="0"/>
                        <a:t>طول عمر الانثى </a:t>
                      </a:r>
                      <a:endParaRPr lang="ar-SA" sz="1600" dirty="0"/>
                    </a:p>
                  </a:txBody>
                  <a:tcPr/>
                </a:tc>
                <a:tc>
                  <a:txBody>
                    <a:bodyPr/>
                    <a:lstStyle/>
                    <a:p>
                      <a:pPr rtl="1"/>
                      <a:r>
                        <a:rPr lang="ar-IQ" sz="1600" dirty="0" smtClean="0"/>
                        <a:t>25</a:t>
                      </a:r>
                      <a:endParaRPr lang="ar-SA" sz="1600" dirty="0"/>
                    </a:p>
                  </a:txBody>
                  <a:tcPr/>
                </a:tc>
                <a:tc>
                  <a:txBody>
                    <a:bodyPr/>
                    <a:lstStyle/>
                    <a:p>
                      <a:r>
                        <a:rPr lang="ar-IQ" sz="1600" dirty="0" smtClean="0"/>
                        <a:t>23</a:t>
                      </a:r>
                      <a:endParaRPr lang="ar-SA" sz="1600" dirty="0"/>
                    </a:p>
                  </a:txBody>
                  <a:tcPr/>
                </a:tc>
              </a:tr>
              <a:tr h="404318">
                <a:tc>
                  <a:txBody>
                    <a:bodyPr/>
                    <a:lstStyle/>
                    <a:p>
                      <a:pPr rtl="1"/>
                      <a:endParaRPr lang="ar-SA" sz="1600" dirty="0"/>
                    </a:p>
                  </a:txBody>
                  <a:tcPr/>
                </a:tc>
                <a:tc>
                  <a:txBody>
                    <a:bodyPr/>
                    <a:lstStyle/>
                    <a:p>
                      <a:pPr rtl="1"/>
                      <a:r>
                        <a:rPr lang="ar-IQ" sz="1600" dirty="0" smtClean="0"/>
                        <a:t>30</a:t>
                      </a:r>
                      <a:endParaRPr lang="ar-SA" sz="1600" dirty="0"/>
                    </a:p>
                  </a:txBody>
                  <a:tcPr/>
                </a:tc>
                <a:tc>
                  <a:txBody>
                    <a:bodyPr/>
                    <a:lstStyle/>
                    <a:p>
                      <a:r>
                        <a:rPr lang="ar-IQ" sz="1600" dirty="0" smtClean="0"/>
                        <a:t>18</a:t>
                      </a:r>
                      <a:endParaRPr lang="ar-SA" sz="1600" dirty="0"/>
                    </a:p>
                  </a:txBody>
                  <a:tcPr/>
                </a:tc>
              </a:tr>
              <a:tr h="404318">
                <a:tc>
                  <a:txBody>
                    <a:bodyPr/>
                    <a:lstStyle/>
                    <a:p>
                      <a:pPr rtl="1"/>
                      <a:r>
                        <a:rPr lang="ar-IQ" sz="1600" dirty="0" smtClean="0"/>
                        <a:t>طول عمر الذكر</a:t>
                      </a:r>
                      <a:endParaRPr lang="ar-SA" sz="1600" dirty="0"/>
                    </a:p>
                  </a:txBody>
                  <a:tcPr/>
                </a:tc>
                <a:tc>
                  <a:txBody>
                    <a:bodyPr/>
                    <a:lstStyle/>
                    <a:p>
                      <a:pPr rtl="1"/>
                      <a:r>
                        <a:rPr lang="ar-IQ" sz="1600" dirty="0" smtClean="0"/>
                        <a:t>25</a:t>
                      </a:r>
                      <a:endParaRPr lang="ar-SA" sz="1600" dirty="0"/>
                    </a:p>
                  </a:txBody>
                  <a:tcPr/>
                </a:tc>
                <a:tc>
                  <a:txBody>
                    <a:bodyPr/>
                    <a:lstStyle/>
                    <a:p>
                      <a:r>
                        <a:rPr lang="ar-IQ" sz="1600" dirty="0" smtClean="0"/>
                        <a:t>12</a:t>
                      </a:r>
                      <a:endParaRPr lang="ar-SA" sz="1600" dirty="0"/>
                    </a:p>
                  </a:txBody>
                  <a:tcPr/>
                </a:tc>
              </a:tr>
              <a:tr h="360879">
                <a:tc>
                  <a:txBody>
                    <a:bodyPr/>
                    <a:lstStyle/>
                    <a:p>
                      <a:pPr rtl="1"/>
                      <a:endParaRPr lang="ar-SA" sz="1600" dirty="0"/>
                    </a:p>
                  </a:txBody>
                  <a:tcPr/>
                </a:tc>
                <a:tc>
                  <a:txBody>
                    <a:bodyPr/>
                    <a:lstStyle/>
                    <a:p>
                      <a:pPr rtl="1"/>
                      <a:r>
                        <a:rPr lang="ar-IQ" sz="1600" dirty="0" smtClean="0"/>
                        <a:t>30</a:t>
                      </a:r>
                      <a:endParaRPr lang="ar-SA" sz="1600" dirty="0"/>
                    </a:p>
                  </a:txBody>
                  <a:tcPr/>
                </a:tc>
                <a:tc>
                  <a:txBody>
                    <a:bodyPr/>
                    <a:lstStyle/>
                    <a:p>
                      <a:r>
                        <a:rPr lang="ar-IQ" sz="1600" dirty="0" smtClean="0"/>
                        <a:t>17</a:t>
                      </a:r>
                      <a:endParaRPr lang="ar-SA" sz="1600" dirty="0"/>
                    </a:p>
                  </a:txBody>
                  <a:tcPr/>
                </a:tc>
              </a:tr>
            </a:tbl>
          </a:graphicData>
        </a:graphic>
      </p:graphicFrame>
    </p:spTree>
    <p:extLst>
      <p:ext uri="{BB962C8B-B14F-4D97-AF65-F5344CB8AC3E}">
        <p14:creationId xmlns:p14="http://schemas.microsoft.com/office/powerpoint/2010/main" val="3989914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914399"/>
          </a:xfrm>
        </p:spPr>
        <p:txBody>
          <a:bodyPr>
            <a:normAutofit/>
          </a:bodyPr>
          <a:lstStyle/>
          <a:p>
            <a:pPr algn="r"/>
            <a:r>
              <a:rPr lang="ar-IQ" sz="2400" b="1" dirty="0" smtClean="0"/>
              <a:t>اعراض الاصابة والضرر</a:t>
            </a:r>
            <a:endParaRPr lang="ar-SA" sz="2400" b="1" dirty="0"/>
          </a:p>
        </p:txBody>
      </p:sp>
      <p:sp>
        <p:nvSpPr>
          <p:cNvPr id="3" name="عنوان فرعي 2"/>
          <p:cNvSpPr>
            <a:spLocks noGrp="1"/>
          </p:cNvSpPr>
          <p:nvPr>
            <p:ph type="subTitle" idx="1"/>
          </p:nvPr>
        </p:nvSpPr>
        <p:spPr>
          <a:xfrm>
            <a:off x="290286" y="1084942"/>
            <a:ext cx="8563427" cy="5620657"/>
          </a:xfrm>
        </p:spPr>
        <p:txBody>
          <a:bodyPr/>
          <a:lstStyle/>
          <a:p>
            <a:pPr algn="r">
              <a:lnSpc>
                <a:spcPct val="150000"/>
              </a:lnSpc>
            </a:pPr>
            <a:r>
              <a:rPr lang="ar-IQ" dirty="0" smtClean="0">
                <a:solidFill>
                  <a:schemeClr val="tx1"/>
                </a:solidFill>
              </a:rPr>
              <a:t>يمتص الحلم العصارة النباتية للأوراق فتظهر بلون باهت ثم يتحول الى اللون البني الفاتح وعند اشتداد الاصابة تتساقط الاوراق وتسبب الاصابة تأثيرا على حجم ولون وصلابة جلد الثمار والمحتوى السكري لها .</a:t>
            </a:r>
            <a:endParaRPr lang="ar-SA" dirty="0">
              <a:solidFill>
                <a:schemeClr val="tx1"/>
              </a:solidFill>
            </a:endParaRPr>
          </a:p>
        </p:txBody>
      </p:sp>
    </p:spTree>
    <p:extLst>
      <p:ext uri="{BB962C8B-B14F-4D97-AF65-F5344CB8AC3E}">
        <p14:creationId xmlns:p14="http://schemas.microsoft.com/office/powerpoint/2010/main" val="2629842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19315"/>
            <a:ext cx="7772400" cy="976085"/>
          </a:xfrm>
        </p:spPr>
        <p:txBody>
          <a:bodyPr/>
          <a:lstStyle/>
          <a:p>
            <a:pPr algn="r"/>
            <a:r>
              <a:rPr lang="ar-IQ" dirty="0" smtClean="0"/>
              <a:t>2</a:t>
            </a:r>
            <a:r>
              <a:rPr lang="ar-IQ" sz="2800" dirty="0" smtClean="0"/>
              <a:t>- حلم التفاح المبطط           </a:t>
            </a:r>
            <a:r>
              <a:rPr lang="en-US" sz="2800" i="1" dirty="0" err="1" smtClean="0"/>
              <a:t>Cenopalpus</a:t>
            </a:r>
            <a:r>
              <a:rPr lang="en-US" sz="2800" i="1" dirty="0" smtClean="0"/>
              <a:t>  </a:t>
            </a:r>
            <a:r>
              <a:rPr lang="en-US" sz="2800" i="1" dirty="0" err="1" smtClean="0"/>
              <a:t>pulcher</a:t>
            </a:r>
            <a:endParaRPr lang="ar-SA" sz="2800" i="1" dirty="0"/>
          </a:p>
        </p:txBody>
      </p:sp>
      <p:sp>
        <p:nvSpPr>
          <p:cNvPr id="3" name="عنوان فرعي 2"/>
          <p:cNvSpPr>
            <a:spLocks noGrp="1"/>
          </p:cNvSpPr>
          <p:nvPr>
            <p:ph type="subTitle" idx="1"/>
          </p:nvPr>
        </p:nvSpPr>
        <p:spPr>
          <a:xfrm>
            <a:off x="381000" y="1480457"/>
            <a:ext cx="8382000" cy="5072743"/>
          </a:xfrm>
        </p:spPr>
        <p:txBody>
          <a:bodyPr>
            <a:normAutofit/>
          </a:bodyPr>
          <a:lstStyle/>
          <a:p>
            <a:pPr algn="r">
              <a:lnSpc>
                <a:spcPct val="150000"/>
              </a:lnSpc>
            </a:pPr>
            <a:r>
              <a:rPr lang="ar-IQ" sz="2000" dirty="0" smtClean="0">
                <a:solidFill>
                  <a:schemeClr val="tx1"/>
                </a:solidFill>
              </a:rPr>
              <a:t>ينتشر في </a:t>
            </a:r>
            <a:r>
              <a:rPr lang="ar-IQ" sz="2000" dirty="0" err="1" smtClean="0">
                <a:solidFill>
                  <a:schemeClr val="tx1"/>
                </a:solidFill>
              </a:rPr>
              <a:t>اوربا</a:t>
            </a:r>
            <a:r>
              <a:rPr lang="ar-IQ" sz="2000" dirty="0" smtClean="0">
                <a:solidFill>
                  <a:schemeClr val="tx1"/>
                </a:solidFill>
              </a:rPr>
              <a:t> وافريقيا واسيا ومنها العراق يصيب التفاح والخوخ يوجد على الاوراق والافرع ثم ينتقل الى الثمار فيصبح لونها بنيا ثم تجف وتتشقق ، يقضي الحلم فصل الشتاء بطور انثى مخصبة وفي فصل الربيع تبدا الاناث بالتغذية على البراعم ، لهذه الافة 2 – 3 أجيال في السنة .  </a:t>
            </a:r>
          </a:p>
          <a:p>
            <a:pPr algn="r">
              <a:lnSpc>
                <a:spcPct val="150000"/>
              </a:lnSpc>
            </a:pPr>
            <a:r>
              <a:rPr lang="ar-IQ" sz="2000" b="1" dirty="0" smtClean="0">
                <a:solidFill>
                  <a:schemeClr val="tx1"/>
                </a:solidFill>
              </a:rPr>
              <a:t>الشكل الخارجي :</a:t>
            </a:r>
          </a:p>
          <a:p>
            <a:pPr algn="r">
              <a:lnSpc>
                <a:spcPct val="150000"/>
              </a:lnSpc>
            </a:pPr>
            <a:r>
              <a:rPr lang="ar-IQ" sz="2000" dirty="0" smtClean="0">
                <a:solidFill>
                  <a:schemeClr val="tx1"/>
                </a:solidFill>
              </a:rPr>
              <a:t>ذات جسم بيضوي ومؤخرة الافة تميل الى الاستدارة ، الجسم القدمي الامامي يحمل نقوشا ظهرية وسطية ، والبوز يستدق عند الطرف والشعيرات الموجودة على الجسم القدمي الامامي مسننة ومستدقة طرفيا ، الحلمة تكون صغيرة الحجم ويمكن ملاحظتها فقط بسبب لونها القرمزي القاني ، طول الانثى 0.32 ملم وعرضها 0.16 ملم والذكر اقصر من الانثى وافتح لونا . </a:t>
            </a:r>
            <a:endParaRPr lang="ar-SA" sz="2000" dirty="0">
              <a:solidFill>
                <a:schemeClr val="tx1"/>
              </a:solidFill>
            </a:endParaRPr>
          </a:p>
        </p:txBody>
      </p:sp>
    </p:spTree>
    <p:extLst>
      <p:ext uri="{BB962C8B-B14F-4D97-AF65-F5344CB8AC3E}">
        <p14:creationId xmlns:p14="http://schemas.microsoft.com/office/powerpoint/2010/main" val="11933359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761999"/>
          </a:xfrm>
        </p:spPr>
        <p:txBody>
          <a:bodyPr>
            <a:normAutofit/>
          </a:bodyPr>
          <a:lstStyle/>
          <a:p>
            <a:pPr algn="r"/>
            <a:r>
              <a:rPr lang="ar-IQ" sz="3200" dirty="0" smtClean="0"/>
              <a:t>3- حلم الحمضيات الكاذب </a:t>
            </a:r>
            <a:r>
              <a:rPr lang="en-US" sz="3200" i="1" dirty="0" err="1" smtClean="0"/>
              <a:t>Brevipalpus</a:t>
            </a:r>
            <a:r>
              <a:rPr lang="en-US" sz="3200" i="1" dirty="0" smtClean="0"/>
              <a:t>  </a:t>
            </a:r>
            <a:r>
              <a:rPr lang="en-US" sz="3200" i="1" dirty="0" err="1" smtClean="0"/>
              <a:t>calfornicus</a:t>
            </a:r>
            <a:r>
              <a:rPr lang="en-US" sz="3200" i="1" dirty="0" smtClean="0"/>
              <a:t> </a:t>
            </a:r>
            <a:endParaRPr lang="ar-SA" sz="3200" i="1" dirty="0"/>
          </a:p>
        </p:txBody>
      </p:sp>
      <p:sp>
        <p:nvSpPr>
          <p:cNvPr id="3" name="عنوان فرعي 2"/>
          <p:cNvSpPr>
            <a:spLocks noGrp="1"/>
          </p:cNvSpPr>
          <p:nvPr>
            <p:ph type="subTitle" idx="1"/>
          </p:nvPr>
        </p:nvSpPr>
        <p:spPr>
          <a:xfrm>
            <a:off x="203201" y="1066799"/>
            <a:ext cx="8665028" cy="5682343"/>
          </a:xfrm>
        </p:spPr>
        <p:txBody>
          <a:bodyPr>
            <a:normAutofit/>
          </a:bodyPr>
          <a:lstStyle/>
          <a:p>
            <a:pPr algn="r"/>
            <a:r>
              <a:rPr lang="ar-IQ" sz="2000" dirty="0" smtClean="0">
                <a:solidFill>
                  <a:schemeClr val="tx1"/>
                </a:solidFill>
              </a:rPr>
              <a:t>ينتشر في اسيا وافريقيا واستراليا والمكسيك وشمال ووسط وجنوب امريكا يصيب الحمضيات وهو افة خطرة على الشاي في سريلانكا في الهند . </a:t>
            </a:r>
          </a:p>
          <a:p>
            <a:pPr algn="r"/>
            <a:r>
              <a:rPr lang="ar-IQ" sz="2000" b="1" dirty="0" smtClean="0">
                <a:solidFill>
                  <a:schemeClr val="tx1"/>
                </a:solidFill>
              </a:rPr>
              <a:t>الضرر : </a:t>
            </a:r>
            <a:r>
              <a:rPr lang="ar-IQ" sz="2000" dirty="0" smtClean="0">
                <a:solidFill>
                  <a:schemeClr val="tx1"/>
                </a:solidFill>
              </a:rPr>
              <a:t>يظهر الضرر على نباتات الزينة بشكل مناطق فضية تنتفخ احيانا وتصبح بنية اللون ، الاوراق المتضررة بشكل شديد تصبح صفراء وتسقط من النبات ، تتغذى الافراد على جميع اجزاء النبتة ويظهر نفش اسود على جسمها يصعب رؤية افراد هذا النوع  لا نها تضطجع على سطح الورقة  وتكون بطيئة الحركة ولكن يمكن العثور عليها بوجود قشور الانسلاخ الفاتحة واللون الاحمر المميز للأفراد ، ويتميز هذا النوع بان رسغ الرجل الثانية يحمل شعرتين حسيتين والجسم بيضوي الشكل والانثى اكبر من الذكر.</a:t>
            </a:r>
          </a:p>
          <a:p>
            <a:pPr algn="r"/>
            <a:r>
              <a:rPr lang="ar-IQ" sz="2000" dirty="0" smtClean="0">
                <a:solidFill>
                  <a:schemeClr val="tx1"/>
                </a:solidFill>
              </a:rPr>
              <a:t>تظهر الاصابة بالبداية بشكل اقراص من مادة صمغية جافة على الاوراق والفاكهة للبرتقال الحلو ، وتسبب تغذية الافراد لمعة فضية على الفاكهة وخاصة الليمون لذلك تسمى بالحلمة الفضية ، ويحدث احمرار على الاجزاء المصابة لنبات الشاي. </a:t>
            </a:r>
          </a:p>
          <a:p>
            <a:pPr algn="r"/>
            <a:r>
              <a:rPr lang="ar-IQ" sz="2000" b="1" dirty="0" smtClean="0">
                <a:solidFill>
                  <a:schemeClr val="tx1"/>
                </a:solidFill>
              </a:rPr>
              <a:t>المظهر الخارجي:  </a:t>
            </a:r>
            <a:r>
              <a:rPr lang="ar-IQ" sz="2000" dirty="0" smtClean="0">
                <a:solidFill>
                  <a:schemeClr val="tx1"/>
                </a:solidFill>
              </a:rPr>
              <a:t>البيوض تكون حمراء لماعة وتكون مغطاة بمادة لزجة اثناء وضعها لذلك تكون مثبتة جيدا بالصمغ على سطح الورقة ، تتراوح فترة حضانة البيض 9 أيام  في درجة حرارة 18 – 24 م .</a:t>
            </a:r>
          </a:p>
          <a:p>
            <a:pPr algn="r"/>
            <a:r>
              <a:rPr lang="ar-IQ" sz="2000" dirty="0" smtClean="0">
                <a:solidFill>
                  <a:schemeClr val="tx1"/>
                </a:solidFill>
              </a:rPr>
              <a:t>اليرقة تكون بالبداية حمراء باهتة لكن بعد التغذية يتكون عليها نقش اسود مميز ، مدة حياة اليرقة والطور الحوري الاول والثاني  9، 6، 7 يوم على التوالي  عند درجة حرارة  21 – 30 م  ، تضع الانثى اكثر من 30 بيضة خلال فترة حياتها . </a:t>
            </a:r>
          </a:p>
          <a:p>
            <a:pPr algn="r"/>
            <a:endParaRPr lang="ar-IQ" sz="2000" dirty="0">
              <a:solidFill>
                <a:schemeClr val="tx1"/>
              </a:solidFill>
            </a:endParaRPr>
          </a:p>
          <a:p>
            <a:pPr algn="r"/>
            <a:endParaRPr lang="ar-IQ" sz="2000" dirty="0" smtClean="0">
              <a:solidFill>
                <a:schemeClr val="tx1"/>
              </a:solidFill>
            </a:endParaRPr>
          </a:p>
          <a:p>
            <a:pPr algn="r"/>
            <a:endParaRPr lang="ar-IQ" sz="2000" dirty="0">
              <a:solidFill>
                <a:schemeClr val="tx1"/>
              </a:solidFill>
            </a:endParaRPr>
          </a:p>
          <a:p>
            <a:pPr algn="r"/>
            <a:endParaRPr lang="ar-SA" sz="2000" dirty="0">
              <a:solidFill>
                <a:schemeClr val="tx1"/>
              </a:solidFill>
            </a:endParaRPr>
          </a:p>
        </p:txBody>
      </p:sp>
    </p:spTree>
    <p:extLst>
      <p:ext uri="{BB962C8B-B14F-4D97-AF65-F5344CB8AC3E}">
        <p14:creationId xmlns:p14="http://schemas.microsoft.com/office/powerpoint/2010/main" val="42274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3829"/>
            <a:ext cx="7772400" cy="682171"/>
          </a:xfrm>
        </p:spPr>
        <p:txBody>
          <a:bodyPr>
            <a:normAutofit/>
          </a:bodyPr>
          <a:lstStyle/>
          <a:p>
            <a:pPr algn="r"/>
            <a:r>
              <a:rPr lang="ar-IQ" sz="3200" dirty="0" smtClean="0"/>
              <a:t>4- حلم النخيل الهندي </a:t>
            </a:r>
            <a:r>
              <a:rPr lang="en-US" sz="3200" i="1" dirty="0" err="1" smtClean="0"/>
              <a:t>Raoiella</a:t>
            </a:r>
            <a:r>
              <a:rPr lang="en-US" sz="3200" i="1" dirty="0" smtClean="0"/>
              <a:t>  </a:t>
            </a:r>
            <a:r>
              <a:rPr lang="en-US" sz="3200" i="1" dirty="0" err="1" smtClean="0"/>
              <a:t>indica</a:t>
            </a:r>
            <a:r>
              <a:rPr lang="en-US" sz="3200" i="1" dirty="0" smtClean="0"/>
              <a:t>          </a:t>
            </a:r>
            <a:endParaRPr lang="ar-SA" sz="3200" i="1" dirty="0"/>
          </a:p>
        </p:txBody>
      </p:sp>
      <p:sp>
        <p:nvSpPr>
          <p:cNvPr id="3" name="عنوان فرعي 2"/>
          <p:cNvSpPr>
            <a:spLocks noGrp="1"/>
          </p:cNvSpPr>
          <p:nvPr>
            <p:ph type="subTitle" idx="1"/>
          </p:nvPr>
        </p:nvSpPr>
        <p:spPr>
          <a:xfrm>
            <a:off x="152400" y="1066800"/>
            <a:ext cx="8839200" cy="5646057"/>
          </a:xfrm>
        </p:spPr>
        <p:txBody>
          <a:bodyPr/>
          <a:lstStyle/>
          <a:p>
            <a:pPr algn="r">
              <a:lnSpc>
                <a:spcPct val="150000"/>
              </a:lnSpc>
            </a:pPr>
            <a:r>
              <a:rPr lang="ar-IQ" dirty="0" smtClean="0"/>
              <a:t> </a:t>
            </a:r>
            <a:r>
              <a:rPr lang="ar-IQ" sz="2000" b="1" dirty="0" smtClean="0">
                <a:solidFill>
                  <a:schemeClr val="tx1"/>
                </a:solidFill>
              </a:rPr>
              <a:t>الاعراض : </a:t>
            </a:r>
            <a:r>
              <a:rPr lang="ar-IQ" sz="2000" dirty="0" smtClean="0">
                <a:solidFill>
                  <a:schemeClr val="tx1"/>
                </a:solidFill>
              </a:rPr>
              <a:t>يصيب النخيل مسببا التفاف الاوراق الحديثة النمو بالإضافة الى تحول الاوراق المسنة او القديمة الى اللون البني .</a:t>
            </a:r>
          </a:p>
          <a:p>
            <a:pPr algn="r">
              <a:lnSpc>
                <a:spcPct val="150000"/>
              </a:lnSpc>
            </a:pPr>
            <a:r>
              <a:rPr lang="ar-IQ" sz="2000" b="1" dirty="0" smtClean="0">
                <a:solidFill>
                  <a:schemeClr val="tx1"/>
                </a:solidFill>
              </a:rPr>
              <a:t>دورة الحياة : </a:t>
            </a:r>
          </a:p>
          <a:p>
            <a:pPr algn="r">
              <a:lnSpc>
                <a:spcPct val="150000"/>
              </a:lnSpc>
            </a:pPr>
            <a:r>
              <a:rPr lang="ar-IQ" sz="2000" dirty="0" smtClean="0">
                <a:solidFill>
                  <a:schemeClr val="tx1"/>
                </a:solidFill>
              </a:rPr>
              <a:t>تعيش هذه الحلمة على السطح السفلي للأوراق حيث تضع البيض بشكل مجاميع تتراوح اعدادها من 110 – 330 بيضة . البيوض حمراء مستطيلة لماعة واليرقة حمراء بطيئة الحركة ، فترة ما قبل وضع البيض في الصيف 3 أيام وفي الشتاء 7 أيام تضع الاناث معدل بيضتين في اليوم الواحد  خلال مدة حياتها 27 يوم اي بمعدل 54 بيضة ، ومدة ادوار الحياة للبيض 7 يوم ولليرقة والحورية الاولى والحورية الثانية  10 ، 7 ، 11 يوم على التوالي ومعدل اكمال دورة الحياة هي 32 يوم .</a:t>
            </a:r>
            <a:endParaRPr lang="ar-SA" sz="2000" dirty="0">
              <a:solidFill>
                <a:schemeClr val="tx1"/>
              </a:solidFill>
            </a:endParaRPr>
          </a:p>
        </p:txBody>
      </p:sp>
    </p:spTree>
    <p:extLst>
      <p:ext uri="{BB962C8B-B14F-4D97-AF65-F5344CB8AC3E}">
        <p14:creationId xmlns:p14="http://schemas.microsoft.com/office/powerpoint/2010/main" val="4513510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35429"/>
            <a:ext cx="7772400" cy="783771"/>
          </a:xfrm>
        </p:spPr>
        <p:txBody>
          <a:bodyPr>
            <a:normAutofit/>
          </a:bodyPr>
          <a:lstStyle/>
          <a:p>
            <a:pPr algn="r"/>
            <a:r>
              <a:rPr lang="ar-IQ" sz="3200" dirty="0" smtClean="0"/>
              <a:t>عائلة الحلم الاريوفي           </a:t>
            </a:r>
            <a:r>
              <a:rPr lang="en-US" sz="3200" dirty="0" err="1" smtClean="0"/>
              <a:t>Eriophyidae</a:t>
            </a:r>
            <a:r>
              <a:rPr lang="en-US" sz="3200" dirty="0" smtClean="0"/>
              <a:t> </a:t>
            </a:r>
            <a:endParaRPr lang="ar-SA" sz="3200" dirty="0"/>
          </a:p>
        </p:txBody>
      </p:sp>
      <p:sp>
        <p:nvSpPr>
          <p:cNvPr id="3" name="عنوان فرعي 2"/>
          <p:cNvSpPr>
            <a:spLocks noGrp="1"/>
          </p:cNvSpPr>
          <p:nvPr>
            <p:ph type="subTitle" idx="1"/>
          </p:nvPr>
        </p:nvSpPr>
        <p:spPr>
          <a:xfrm>
            <a:off x="152400" y="1295400"/>
            <a:ext cx="8763000" cy="5410200"/>
          </a:xfrm>
        </p:spPr>
        <p:txBody>
          <a:bodyPr>
            <a:normAutofit/>
          </a:bodyPr>
          <a:lstStyle/>
          <a:p>
            <a:pPr algn="r">
              <a:lnSpc>
                <a:spcPct val="150000"/>
              </a:lnSpc>
            </a:pPr>
            <a:r>
              <a:rPr lang="ar-IQ" sz="2000" dirty="0" smtClean="0">
                <a:solidFill>
                  <a:schemeClr val="tx1"/>
                </a:solidFill>
              </a:rPr>
              <a:t>افراد هذه العائلة صغيرة الحجم تتراوح اطوالها بين 0.16 – 0.20 ملم ، دودية الشكل ، لها زوجان من الارجل الامامية فقط ، الجسم القدمي الامامي يعلوه درع ذو نقوش مميزة ، اما منطقة الجسم القدمي الخلفي والجسم العجزي فيتضح فيهما حلقات ، الرسغ مزود بمخلب ريشي ، الفكوك  قصيرة </a:t>
            </a:r>
            <a:r>
              <a:rPr lang="ar-IQ" sz="2000" dirty="0" err="1" smtClean="0">
                <a:solidFill>
                  <a:schemeClr val="tx1"/>
                </a:solidFill>
              </a:rPr>
              <a:t>مخرازية</a:t>
            </a:r>
            <a:r>
              <a:rPr lang="ar-IQ" sz="2000" dirty="0" smtClean="0">
                <a:solidFill>
                  <a:schemeClr val="tx1"/>
                </a:solidFill>
              </a:rPr>
              <a:t> والفتحة الشرجية في مؤخرة الجسم ، اما فتحة التناسل فتقع خلف الزوج الثاني من الارجل على السطح السفلي تسمى افراد هذه العائلة  بأسماء مختلفة منها البثرات </a:t>
            </a:r>
            <a:r>
              <a:rPr lang="en-US" sz="2000" dirty="0" smtClean="0">
                <a:solidFill>
                  <a:schemeClr val="tx1"/>
                </a:solidFill>
              </a:rPr>
              <a:t>Blister mites </a:t>
            </a:r>
            <a:r>
              <a:rPr lang="ar-IQ" sz="2000" dirty="0" smtClean="0">
                <a:solidFill>
                  <a:schemeClr val="tx1"/>
                </a:solidFill>
              </a:rPr>
              <a:t> وحلم الانتفاخات </a:t>
            </a:r>
            <a:r>
              <a:rPr lang="en-US" sz="2000" dirty="0" smtClean="0">
                <a:solidFill>
                  <a:schemeClr val="tx1"/>
                </a:solidFill>
              </a:rPr>
              <a:t>Gall mites </a:t>
            </a:r>
            <a:r>
              <a:rPr lang="ar-IQ" sz="2000" dirty="0" smtClean="0">
                <a:solidFill>
                  <a:schemeClr val="tx1"/>
                </a:solidFill>
              </a:rPr>
              <a:t> وحلم البراعم </a:t>
            </a:r>
            <a:r>
              <a:rPr lang="en-US" sz="2000" dirty="0" smtClean="0">
                <a:solidFill>
                  <a:schemeClr val="tx1"/>
                </a:solidFill>
              </a:rPr>
              <a:t>Bud mites </a:t>
            </a:r>
            <a:r>
              <a:rPr lang="ar-IQ" sz="2000" dirty="0" smtClean="0">
                <a:solidFill>
                  <a:schemeClr val="tx1"/>
                </a:solidFill>
              </a:rPr>
              <a:t> وقد تسمى ايضا بالحلم </a:t>
            </a:r>
            <a:r>
              <a:rPr lang="ar-IQ" sz="2000" dirty="0" err="1" smtClean="0">
                <a:solidFill>
                  <a:schemeClr val="tx1"/>
                </a:solidFill>
              </a:rPr>
              <a:t>الصدئي</a:t>
            </a:r>
            <a:r>
              <a:rPr lang="ar-IQ" sz="2000" dirty="0" smtClean="0">
                <a:solidFill>
                  <a:schemeClr val="tx1"/>
                </a:solidFill>
              </a:rPr>
              <a:t> </a:t>
            </a:r>
            <a:r>
              <a:rPr lang="en-US" sz="2000" dirty="0" smtClean="0">
                <a:solidFill>
                  <a:schemeClr val="tx1"/>
                </a:solidFill>
              </a:rPr>
              <a:t>Rust mites </a:t>
            </a:r>
            <a:r>
              <a:rPr lang="ar-IQ" sz="2000" dirty="0" smtClean="0">
                <a:solidFill>
                  <a:schemeClr val="tx1"/>
                </a:solidFill>
              </a:rPr>
              <a:t> . تنقسم افراد هذه العائلة حسب معيشتها الى قسمين  : </a:t>
            </a:r>
          </a:p>
          <a:p>
            <a:pPr algn="r">
              <a:lnSpc>
                <a:spcPct val="150000"/>
              </a:lnSpc>
            </a:pPr>
            <a:r>
              <a:rPr lang="ar-IQ" sz="2000" dirty="0" smtClean="0">
                <a:solidFill>
                  <a:schemeClr val="tx1"/>
                </a:solidFill>
              </a:rPr>
              <a:t>1- انواع حرة المعيشة طليقة : وهي مخروطية الشكل ، لها اشكال مختلفة يوجد للدرع الصدري بروز امامي مثل حلم الصدأ . </a:t>
            </a:r>
          </a:p>
          <a:p>
            <a:pPr algn="r">
              <a:lnSpc>
                <a:spcPct val="150000"/>
              </a:lnSpc>
            </a:pPr>
            <a:r>
              <a:rPr lang="ar-IQ" sz="2000" dirty="0" smtClean="0">
                <a:solidFill>
                  <a:schemeClr val="tx1"/>
                </a:solidFill>
              </a:rPr>
              <a:t>2- انواع تعيش داخل الانسجة والبراعم </a:t>
            </a:r>
            <a:r>
              <a:rPr lang="ar-IQ" sz="2000" dirty="0" err="1" smtClean="0">
                <a:solidFill>
                  <a:schemeClr val="tx1"/>
                </a:solidFill>
              </a:rPr>
              <a:t>والنمؤات</a:t>
            </a:r>
            <a:r>
              <a:rPr lang="ar-IQ" sz="2000" dirty="0" smtClean="0">
                <a:solidFill>
                  <a:schemeClr val="tx1"/>
                </a:solidFill>
              </a:rPr>
              <a:t> : وهي دودية الشكل ليس للدرع الصدري بروز أمامي  وتشمل حلم البراعم والاورام والبثرات . </a:t>
            </a:r>
            <a:endParaRPr lang="ar-SA" sz="2000" dirty="0">
              <a:solidFill>
                <a:schemeClr val="tx1"/>
              </a:solidFill>
            </a:endParaRPr>
          </a:p>
        </p:txBody>
      </p:sp>
    </p:spTree>
    <p:extLst>
      <p:ext uri="{BB962C8B-B14F-4D97-AF65-F5344CB8AC3E}">
        <p14:creationId xmlns:p14="http://schemas.microsoft.com/office/powerpoint/2010/main" val="24477467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77372"/>
            <a:ext cx="7772400" cy="769258"/>
          </a:xfrm>
        </p:spPr>
        <p:txBody>
          <a:bodyPr>
            <a:normAutofit/>
          </a:bodyPr>
          <a:lstStyle/>
          <a:p>
            <a:pPr algn="r"/>
            <a:r>
              <a:rPr lang="ar-IQ" sz="3200" dirty="0" smtClean="0"/>
              <a:t>اعراض الاصابة والضرر العامة </a:t>
            </a:r>
            <a:endParaRPr lang="ar-SA" sz="3200" dirty="0"/>
          </a:p>
        </p:txBody>
      </p:sp>
      <p:sp>
        <p:nvSpPr>
          <p:cNvPr id="3" name="عنوان فرعي 2"/>
          <p:cNvSpPr>
            <a:spLocks noGrp="1"/>
          </p:cNvSpPr>
          <p:nvPr>
            <p:ph type="subTitle" idx="1"/>
          </p:nvPr>
        </p:nvSpPr>
        <p:spPr>
          <a:xfrm>
            <a:off x="101601" y="1219200"/>
            <a:ext cx="8911770" cy="5399314"/>
          </a:xfrm>
        </p:spPr>
        <p:txBody>
          <a:bodyPr>
            <a:normAutofit/>
          </a:bodyPr>
          <a:lstStyle/>
          <a:p>
            <a:pPr algn="r"/>
            <a:r>
              <a:rPr lang="ar-IQ" sz="2000" dirty="0" smtClean="0">
                <a:solidFill>
                  <a:schemeClr val="tx1"/>
                </a:solidFill>
              </a:rPr>
              <a:t>ان للحلم الاريوفي علاقة وثيقة بعائله اذ تظهر هذه الافراد </a:t>
            </a:r>
            <a:r>
              <a:rPr lang="ar-IQ" sz="2000" dirty="0" err="1" smtClean="0">
                <a:solidFill>
                  <a:schemeClr val="tx1"/>
                </a:solidFill>
              </a:rPr>
              <a:t>درجةعالية</a:t>
            </a:r>
            <a:r>
              <a:rPr lang="ar-IQ" sz="2000" dirty="0" smtClean="0">
                <a:solidFill>
                  <a:schemeClr val="tx1"/>
                </a:solidFill>
              </a:rPr>
              <a:t> من التفضيل الغذائي لعوائلها فتتميز عادة اعراض الاصابة لكل نوع على حدة كما عرف عن بعض الانواع قدرتها على نقل بعض الامراض </a:t>
            </a:r>
            <a:r>
              <a:rPr lang="ar-IQ" sz="2000" dirty="0" err="1" smtClean="0">
                <a:solidFill>
                  <a:schemeClr val="tx1"/>
                </a:solidFill>
              </a:rPr>
              <a:t>الفايروسية</a:t>
            </a:r>
            <a:r>
              <a:rPr lang="ar-IQ" sz="2000" dirty="0" smtClean="0">
                <a:solidFill>
                  <a:schemeClr val="tx1"/>
                </a:solidFill>
              </a:rPr>
              <a:t> لعائلها .ويمكن حصر الاعراض المختلفة التي تسببها الانواع العديدة من هذا الحلم في النقاط الاتية : </a:t>
            </a:r>
          </a:p>
          <a:p>
            <a:pPr algn="r"/>
            <a:r>
              <a:rPr lang="ar-IQ" sz="2000" dirty="0" smtClean="0">
                <a:solidFill>
                  <a:schemeClr val="tx1"/>
                </a:solidFill>
              </a:rPr>
              <a:t>1- تغير لون الاوراق او الثمار او الاثنين معا </a:t>
            </a:r>
          </a:p>
          <a:p>
            <a:pPr algn="r"/>
            <a:r>
              <a:rPr lang="ar-IQ" sz="2000" dirty="0" smtClean="0">
                <a:solidFill>
                  <a:schemeClr val="tx1"/>
                </a:solidFill>
              </a:rPr>
              <a:t>2- نمو شعيرات </a:t>
            </a:r>
            <a:r>
              <a:rPr lang="ar-IQ" sz="2000" dirty="0" err="1" smtClean="0">
                <a:solidFill>
                  <a:schemeClr val="tx1"/>
                </a:solidFill>
              </a:rPr>
              <a:t>زغبية</a:t>
            </a:r>
            <a:r>
              <a:rPr lang="ar-IQ" sz="2000" dirty="0" smtClean="0">
                <a:solidFill>
                  <a:schemeClr val="tx1"/>
                </a:solidFill>
              </a:rPr>
              <a:t> في مساحات على سطح الاوراق تسمى </a:t>
            </a:r>
            <a:r>
              <a:rPr lang="en-US" sz="2000" dirty="0" err="1" smtClean="0">
                <a:solidFill>
                  <a:schemeClr val="tx1"/>
                </a:solidFill>
              </a:rPr>
              <a:t>Erineum</a:t>
            </a:r>
            <a:r>
              <a:rPr lang="en-US" sz="2000" dirty="0" smtClean="0">
                <a:solidFill>
                  <a:schemeClr val="tx1"/>
                </a:solidFill>
              </a:rPr>
              <a:t> </a:t>
            </a:r>
            <a:r>
              <a:rPr lang="ar-IQ" sz="2000" dirty="0" smtClean="0">
                <a:solidFill>
                  <a:schemeClr val="tx1"/>
                </a:solidFill>
              </a:rPr>
              <a:t> </a:t>
            </a:r>
          </a:p>
          <a:p>
            <a:pPr algn="r"/>
            <a:r>
              <a:rPr lang="ar-IQ" sz="2000" dirty="0" smtClean="0">
                <a:solidFill>
                  <a:schemeClr val="tx1"/>
                </a:solidFill>
              </a:rPr>
              <a:t>3- تكوين </a:t>
            </a:r>
            <a:r>
              <a:rPr lang="ar-IQ" sz="2000" dirty="0">
                <a:solidFill>
                  <a:schemeClr val="tx1"/>
                </a:solidFill>
              </a:rPr>
              <a:t>ا</a:t>
            </a:r>
            <a:r>
              <a:rPr lang="ar-IQ" sz="2000" dirty="0" smtClean="0">
                <a:solidFill>
                  <a:schemeClr val="tx1"/>
                </a:solidFill>
              </a:rPr>
              <a:t>ورام على الاوراق تسمى </a:t>
            </a:r>
            <a:r>
              <a:rPr lang="en-US" sz="2000" dirty="0" smtClean="0">
                <a:solidFill>
                  <a:schemeClr val="tx1"/>
                </a:solidFill>
              </a:rPr>
              <a:t>Bead Galls</a:t>
            </a:r>
            <a:r>
              <a:rPr lang="ar-IQ" sz="2000" dirty="0" smtClean="0">
                <a:solidFill>
                  <a:schemeClr val="tx1"/>
                </a:solidFill>
              </a:rPr>
              <a:t> </a:t>
            </a:r>
          </a:p>
          <a:p>
            <a:pPr algn="r"/>
            <a:r>
              <a:rPr lang="ar-IQ" sz="2000" dirty="0" smtClean="0">
                <a:solidFill>
                  <a:schemeClr val="tx1"/>
                </a:solidFill>
              </a:rPr>
              <a:t>4- تكوين بثرات </a:t>
            </a:r>
            <a:r>
              <a:rPr lang="en-US" sz="2000" dirty="0" smtClean="0">
                <a:solidFill>
                  <a:schemeClr val="tx1"/>
                </a:solidFill>
              </a:rPr>
              <a:t>Blisters </a:t>
            </a:r>
            <a:r>
              <a:rPr lang="ar-IQ" sz="2000" dirty="0" smtClean="0">
                <a:solidFill>
                  <a:schemeClr val="tx1"/>
                </a:solidFill>
              </a:rPr>
              <a:t> على الاوراق فتصبح انسجة الورقة اسفنجية بين طبقتي البشرة وتتورم خفيفا ويكون لهذه البثرة فتحة على السطح السفلي للورقة ينفذ منها الحلم .</a:t>
            </a:r>
          </a:p>
          <a:p>
            <a:pPr algn="r"/>
            <a:r>
              <a:rPr lang="ar-IQ" sz="2000" dirty="0" smtClean="0">
                <a:solidFill>
                  <a:schemeClr val="tx1"/>
                </a:solidFill>
              </a:rPr>
              <a:t>5- التواء الاوراق عرضيا او طوليا . </a:t>
            </a:r>
          </a:p>
          <a:p>
            <a:pPr algn="r"/>
            <a:r>
              <a:rPr lang="ar-IQ" sz="2000" dirty="0" smtClean="0">
                <a:solidFill>
                  <a:schemeClr val="tx1"/>
                </a:solidFill>
              </a:rPr>
              <a:t>6- التفاف حواف الاوراق على نفسها </a:t>
            </a:r>
          </a:p>
          <a:p>
            <a:pPr algn="r"/>
            <a:r>
              <a:rPr lang="ar-IQ" sz="2000" dirty="0" smtClean="0">
                <a:solidFill>
                  <a:schemeClr val="tx1"/>
                </a:solidFill>
              </a:rPr>
              <a:t>7- توقف نمو الاوراق فتظهر صغيرة الحجم او قد يتشوه شكلها وتمتد هذه الظاهرة الى الثمار في بعض الاحيان. </a:t>
            </a:r>
          </a:p>
          <a:p>
            <a:pPr algn="r"/>
            <a:r>
              <a:rPr lang="ar-IQ" sz="2000" dirty="0" smtClean="0">
                <a:solidFill>
                  <a:schemeClr val="tx1"/>
                </a:solidFill>
              </a:rPr>
              <a:t>8- تكوين اورام حول البراعم . </a:t>
            </a:r>
          </a:p>
          <a:p>
            <a:pPr algn="r"/>
            <a:r>
              <a:rPr lang="ar-IQ" sz="2000" dirty="0" smtClean="0">
                <a:solidFill>
                  <a:schemeClr val="tx1"/>
                </a:solidFill>
              </a:rPr>
              <a:t>9- نمو شعيرات على كل الفرع المصاب .</a:t>
            </a:r>
          </a:p>
          <a:p>
            <a:pPr algn="r"/>
            <a:r>
              <a:rPr lang="ar-IQ" sz="2000" dirty="0" smtClean="0">
                <a:solidFill>
                  <a:schemeClr val="tx1"/>
                </a:solidFill>
              </a:rPr>
              <a:t>10- جفاف الابصال .</a:t>
            </a:r>
            <a:endParaRPr lang="ar-SA" sz="2000" dirty="0">
              <a:solidFill>
                <a:schemeClr val="tx1"/>
              </a:solidFill>
            </a:endParaRPr>
          </a:p>
        </p:txBody>
      </p:sp>
    </p:spTree>
    <p:extLst>
      <p:ext uri="{BB962C8B-B14F-4D97-AF65-F5344CB8AC3E}">
        <p14:creationId xmlns:p14="http://schemas.microsoft.com/office/powerpoint/2010/main" val="100092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0"/>
            <a:ext cx="7772400" cy="1904999"/>
          </a:xfrm>
        </p:spPr>
        <p:txBody>
          <a:bodyPr/>
          <a:lstStyle/>
          <a:p>
            <a:pPr algn="r"/>
            <a:r>
              <a:rPr lang="ar-IQ" dirty="0" smtClean="0"/>
              <a:t>مناطق جسم الحلم </a:t>
            </a:r>
            <a:endParaRPr lang="ar-SA" dirty="0"/>
          </a:p>
        </p:txBody>
      </p:sp>
      <p:sp>
        <p:nvSpPr>
          <p:cNvPr id="3" name="عنوان فرعي 2"/>
          <p:cNvSpPr>
            <a:spLocks noGrp="1"/>
          </p:cNvSpPr>
          <p:nvPr>
            <p:ph type="subTitle" idx="1"/>
          </p:nvPr>
        </p:nvSpPr>
        <p:spPr>
          <a:xfrm>
            <a:off x="304800" y="1447800"/>
            <a:ext cx="8382000" cy="5410200"/>
          </a:xfrm>
        </p:spPr>
        <p:txBody>
          <a:bodyPr/>
          <a:lstStyle/>
          <a:p>
            <a:pPr algn="r"/>
            <a:r>
              <a:rPr lang="ar-IQ" dirty="0" smtClean="0">
                <a:solidFill>
                  <a:schemeClr val="tx1"/>
                </a:solidFill>
              </a:rPr>
              <a:t>يبدو جسم الحلم وكأنه مكون من منطقة واحدة ولكن اجسامها تنقسم الى قسمين هما المنطقة الرأسية الصدرية </a:t>
            </a:r>
            <a:r>
              <a:rPr lang="en-US" dirty="0" smtClean="0">
                <a:solidFill>
                  <a:schemeClr val="tx1"/>
                </a:solidFill>
              </a:rPr>
              <a:t>Cephalothorax</a:t>
            </a:r>
            <a:r>
              <a:rPr lang="ar-IQ" dirty="0" smtClean="0">
                <a:solidFill>
                  <a:schemeClr val="tx1"/>
                </a:solidFill>
              </a:rPr>
              <a:t> والمنطقة البطنية </a:t>
            </a:r>
            <a:r>
              <a:rPr lang="en-US" dirty="0" smtClean="0">
                <a:solidFill>
                  <a:schemeClr val="tx1"/>
                </a:solidFill>
              </a:rPr>
              <a:t>Abdomen </a:t>
            </a:r>
            <a:r>
              <a:rPr lang="ar-IQ" dirty="0" smtClean="0">
                <a:solidFill>
                  <a:schemeClr val="tx1"/>
                </a:solidFill>
              </a:rPr>
              <a:t> .</a:t>
            </a:r>
          </a:p>
          <a:p>
            <a:pPr algn="r"/>
            <a:r>
              <a:rPr lang="ar-IQ" dirty="0" smtClean="0">
                <a:solidFill>
                  <a:schemeClr val="tx1"/>
                </a:solidFill>
              </a:rPr>
              <a:t>قسم العالم</a:t>
            </a:r>
            <a:r>
              <a:rPr lang="en-US" dirty="0" smtClean="0">
                <a:solidFill>
                  <a:schemeClr val="tx1"/>
                </a:solidFill>
              </a:rPr>
              <a:t>   </a:t>
            </a:r>
            <a:r>
              <a:rPr lang="en-US" dirty="0" err="1" smtClean="0">
                <a:solidFill>
                  <a:schemeClr val="tx1"/>
                </a:solidFill>
              </a:rPr>
              <a:t>Vitzthum</a:t>
            </a:r>
            <a:r>
              <a:rPr lang="en-US" dirty="0" smtClean="0">
                <a:solidFill>
                  <a:schemeClr val="tx1"/>
                </a:solidFill>
              </a:rPr>
              <a:t>  </a:t>
            </a:r>
            <a:r>
              <a:rPr lang="ar-IQ" dirty="0" smtClean="0">
                <a:solidFill>
                  <a:schemeClr val="tx1"/>
                </a:solidFill>
              </a:rPr>
              <a:t>سنة 1940جسم الحلم الى المناطق التالية :</a:t>
            </a:r>
          </a:p>
          <a:p>
            <a:pPr algn="r"/>
            <a:r>
              <a:rPr lang="ar-IQ" dirty="0" smtClean="0">
                <a:solidFill>
                  <a:schemeClr val="tx1"/>
                </a:solidFill>
              </a:rPr>
              <a:t>1- منطقة الفم واجزاءه (الجزء الفكي) </a:t>
            </a:r>
            <a:r>
              <a:rPr lang="en-US" dirty="0" err="1" smtClean="0">
                <a:solidFill>
                  <a:schemeClr val="tx1"/>
                </a:solidFill>
              </a:rPr>
              <a:t>Gnathosoma</a:t>
            </a:r>
            <a:r>
              <a:rPr lang="en-US" dirty="0" smtClean="0">
                <a:solidFill>
                  <a:schemeClr val="tx1"/>
                </a:solidFill>
              </a:rPr>
              <a:t> </a:t>
            </a:r>
            <a:endParaRPr lang="ar-IQ" dirty="0" smtClean="0">
              <a:solidFill>
                <a:schemeClr val="tx1"/>
              </a:solidFill>
            </a:endParaRPr>
          </a:p>
          <a:p>
            <a:pPr algn="r"/>
            <a:r>
              <a:rPr lang="ar-IQ" dirty="0" smtClean="0">
                <a:solidFill>
                  <a:schemeClr val="tx1"/>
                </a:solidFill>
              </a:rPr>
              <a:t>2- منطقة الارجل الامامية </a:t>
            </a:r>
            <a:r>
              <a:rPr lang="en-US" dirty="0" err="1" smtClean="0">
                <a:solidFill>
                  <a:schemeClr val="tx1"/>
                </a:solidFill>
              </a:rPr>
              <a:t>Propodosoma</a:t>
            </a:r>
            <a:endParaRPr lang="ar-IQ" dirty="0" smtClean="0">
              <a:solidFill>
                <a:schemeClr val="tx1"/>
              </a:solidFill>
            </a:endParaRPr>
          </a:p>
          <a:p>
            <a:pPr algn="r"/>
            <a:r>
              <a:rPr lang="ar-IQ" dirty="0" smtClean="0">
                <a:solidFill>
                  <a:schemeClr val="tx1"/>
                </a:solidFill>
              </a:rPr>
              <a:t>3- منطقة الارجل الخلفية </a:t>
            </a:r>
            <a:r>
              <a:rPr lang="en-US" dirty="0" err="1" smtClean="0">
                <a:solidFill>
                  <a:schemeClr val="tx1"/>
                </a:solidFill>
              </a:rPr>
              <a:t>Metapodosoma</a:t>
            </a:r>
            <a:endParaRPr lang="ar-IQ" dirty="0" smtClean="0">
              <a:solidFill>
                <a:schemeClr val="tx1"/>
              </a:solidFill>
            </a:endParaRPr>
          </a:p>
          <a:p>
            <a:pPr algn="r"/>
            <a:r>
              <a:rPr lang="ar-IQ" dirty="0" smtClean="0">
                <a:solidFill>
                  <a:schemeClr val="tx1"/>
                </a:solidFill>
              </a:rPr>
              <a:t>4- مؤخرة الجسم (الجسم العجزي) </a:t>
            </a:r>
            <a:r>
              <a:rPr lang="en-US" dirty="0" err="1" smtClean="0">
                <a:solidFill>
                  <a:schemeClr val="tx1"/>
                </a:solidFill>
              </a:rPr>
              <a:t>Opisthosoma</a:t>
            </a:r>
            <a:endParaRPr lang="en-US" dirty="0" smtClean="0">
              <a:solidFill>
                <a:schemeClr val="tx1"/>
              </a:solidFill>
            </a:endParaRPr>
          </a:p>
        </p:txBody>
      </p:sp>
    </p:spTree>
    <p:extLst>
      <p:ext uri="{BB962C8B-B14F-4D97-AF65-F5344CB8AC3E}">
        <p14:creationId xmlns:p14="http://schemas.microsoft.com/office/powerpoint/2010/main" val="10207550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304801"/>
            <a:ext cx="7772400" cy="685800"/>
          </a:xfrm>
        </p:spPr>
        <p:txBody>
          <a:bodyPr>
            <a:normAutofit fontScale="90000"/>
          </a:bodyPr>
          <a:lstStyle/>
          <a:p>
            <a:pPr algn="r"/>
            <a:r>
              <a:rPr lang="ar-IQ" sz="2000" dirty="0" smtClean="0"/>
              <a:t>11- توقف نمو الافرع بسبب اصابة  البرعم الطرفي فينمو غيره سرعان ما يصاب ويتوقف النمو وهكذا.</a:t>
            </a:r>
            <a:endParaRPr lang="ar-SA" sz="2000" dirty="0"/>
          </a:p>
        </p:txBody>
      </p:sp>
      <p:sp>
        <p:nvSpPr>
          <p:cNvPr id="3" name="عنوان فرعي 2"/>
          <p:cNvSpPr>
            <a:spLocks noGrp="1"/>
          </p:cNvSpPr>
          <p:nvPr>
            <p:ph type="subTitle" idx="1"/>
          </p:nvPr>
        </p:nvSpPr>
        <p:spPr>
          <a:xfrm>
            <a:off x="152400" y="914399"/>
            <a:ext cx="8839200" cy="5820229"/>
          </a:xfrm>
        </p:spPr>
        <p:txBody>
          <a:bodyPr>
            <a:normAutofit/>
          </a:bodyPr>
          <a:lstStyle/>
          <a:p>
            <a:pPr algn="r"/>
            <a:r>
              <a:rPr lang="ar-IQ" sz="2000" dirty="0" smtClean="0">
                <a:solidFill>
                  <a:schemeClr val="tx1"/>
                </a:solidFill>
              </a:rPr>
              <a:t>12- تلف البراعم .</a:t>
            </a:r>
          </a:p>
          <a:p>
            <a:pPr algn="r"/>
            <a:r>
              <a:rPr lang="ar-IQ" sz="2000" dirty="0" smtClean="0">
                <a:solidFill>
                  <a:schemeClr val="tx1"/>
                </a:solidFill>
              </a:rPr>
              <a:t>13- عقم الازهاروعدم عقدها.</a:t>
            </a:r>
          </a:p>
          <a:p>
            <a:pPr algn="r"/>
            <a:endParaRPr lang="ar-IQ" sz="2000" dirty="0">
              <a:solidFill>
                <a:schemeClr val="tx1"/>
              </a:solidFill>
            </a:endParaRPr>
          </a:p>
          <a:p>
            <a:pPr algn="r"/>
            <a:r>
              <a:rPr lang="ar-IQ" sz="2400" dirty="0" smtClean="0">
                <a:solidFill>
                  <a:schemeClr val="tx1"/>
                </a:solidFill>
              </a:rPr>
              <a:t>1- حلم الكمثرى </a:t>
            </a:r>
            <a:r>
              <a:rPr lang="ar-IQ" sz="2400" dirty="0" err="1" smtClean="0">
                <a:solidFill>
                  <a:schemeClr val="tx1"/>
                </a:solidFill>
              </a:rPr>
              <a:t>الاريوفي</a:t>
            </a:r>
            <a:r>
              <a:rPr lang="ar-IQ" sz="2400" dirty="0" smtClean="0">
                <a:solidFill>
                  <a:schemeClr val="tx1"/>
                </a:solidFill>
              </a:rPr>
              <a:t>  </a:t>
            </a:r>
            <a:r>
              <a:rPr lang="en-US" sz="2400" i="1" dirty="0" err="1" smtClean="0">
                <a:solidFill>
                  <a:schemeClr val="tx1"/>
                </a:solidFill>
              </a:rPr>
              <a:t>Eriophyes</a:t>
            </a:r>
            <a:r>
              <a:rPr lang="en-US" sz="2400" i="1" dirty="0" smtClean="0">
                <a:solidFill>
                  <a:schemeClr val="tx1"/>
                </a:solidFill>
              </a:rPr>
              <a:t>    </a:t>
            </a:r>
            <a:r>
              <a:rPr lang="en-US" sz="2400" i="1" dirty="0" err="1" smtClean="0">
                <a:solidFill>
                  <a:schemeClr val="tx1"/>
                </a:solidFill>
              </a:rPr>
              <a:t>pyri</a:t>
            </a:r>
            <a:r>
              <a:rPr lang="en-US" sz="2400" i="1" dirty="0" smtClean="0">
                <a:solidFill>
                  <a:schemeClr val="tx1"/>
                </a:solidFill>
              </a:rPr>
              <a:t>                       </a:t>
            </a:r>
            <a:r>
              <a:rPr lang="ar-IQ" sz="2400" i="1" dirty="0" smtClean="0">
                <a:solidFill>
                  <a:schemeClr val="tx1"/>
                </a:solidFill>
              </a:rPr>
              <a:t> </a:t>
            </a:r>
          </a:p>
          <a:p>
            <a:pPr algn="r"/>
            <a:r>
              <a:rPr lang="ar-IQ" sz="2000" dirty="0" smtClean="0">
                <a:solidFill>
                  <a:schemeClr val="tx1"/>
                </a:solidFill>
              </a:rPr>
              <a:t>ينتشر في </a:t>
            </a:r>
            <a:r>
              <a:rPr lang="ar-IQ" sz="2000" dirty="0" err="1" smtClean="0">
                <a:solidFill>
                  <a:schemeClr val="tx1"/>
                </a:solidFill>
              </a:rPr>
              <a:t>اوربا</a:t>
            </a:r>
            <a:r>
              <a:rPr lang="ar-IQ" sz="2000" dirty="0" smtClean="0">
                <a:solidFill>
                  <a:schemeClr val="tx1"/>
                </a:solidFill>
              </a:rPr>
              <a:t> وجنوب افريقيا وامريكا واسيا في سوريا العراق وتركيا ، الحلم الكامل اسطواني الشكل دودي مقوس قليلا ، لونه اصفر فاتح ، طول الانثى 0.20 ملم والذكر 0.16 ملم يوجد في البطن 90 – 95 حلقة .</a:t>
            </a:r>
          </a:p>
          <a:p>
            <a:pPr algn="r"/>
            <a:r>
              <a:rPr lang="ar-IQ" sz="2000" dirty="0" smtClean="0">
                <a:solidFill>
                  <a:schemeClr val="tx1"/>
                </a:solidFill>
              </a:rPr>
              <a:t>دورة الحياة :</a:t>
            </a:r>
          </a:p>
          <a:p>
            <a:pPr algn="r"/>
            <a:r>
              <a:rPr lang="ar-IQ" sz="2000" dirty="0" smtClean="0">
                <a:solidFill>
                  <a:schemeClr val="tx1"/>
                </a:solidFill>
              </a:rPr>
              <a:t>يخترق الحلم طبقة البشرة للورقة الى داخلها حيث يمتص عصارة الورقة وعند اشتداد الاصابة يترك الحلم المنطقة تاركا بثرات على سطح الورقة وتمضي الحلمة فصل الشتاء بين حراشف البراعم بطورها الكامل ولهذه الحلمة جيل واحد في السنة . </a:t>
            </a:r>
          </a:p>
          <a:p>
            <a:pPr algn="r"/>
            <a:r>
              <a:rPr lang="ar-IQ" sz="2000" dirty="0" smtClean="0">
                <a:solidFill>
                  <a:schemeClr val="tx1"/>
                </a:solidFill>
              </a:rPr>
              <a:t>اعراض الاصابة : </a:t>
            </a:r>
          </a:p>
          <a:p>
            <a:pPr algn="r"/>
            <a:r>
              <a:rPr lang="ar-IQ" sz="2000" dirty="0" smtClean="0">
                <a:solidFill>
                  <a:schemeClr val="tx1"/>
                </a:solidFill>
              </a:rPr>
              <a:t>تظهر بثرات على سطح الورقة بقطر 1 – 2 ملم تكون في بداية الامر خضراء اللون ثم تتحول الى اللون البني وعند اشتداد الاصابة تصبح الورقة </a:t>
            </a:r>
            <a:r>
              <a:rPr lang="ar-IQ" sz="2000" dirty="0" err="1" smtClean="0">
                <a:solidFill>
                  <a:schemeClr val="tx1"/>
                </a:solidFill>
              </a:rPr>
              <a:t>باكملها</a:t>
            </a:r>
            <a:r>
              <a:rPr lang="ar-IQ" sz="2000" dirty="0" smtClean="0">
                <a:solidFill>
                  <a:schemeClr val="tx1"/>
                </a:solidFill>
              </a:rPr>
              <a:t> مغطاة بالبثور ثم يسود لون الورقة وتتشقق وتسقط على الارض وعند اصابة الثمار يصبح سطح الثمرة فلينيا وذو لون بني.</a:t>
            </a:r>
            <a:endParaRPr lang="ar-SA" sz="2000" dirty="0">
              <a:solidFill>
                <a:schemeClr val="tx1"/>
              </a:solidFill>
            </a:endParaRPr>
          </a:p>
        </p:txBody>
      </p:sp>
    </p:spTree>
    <p:extLst>
      <p:ext uri="{BB962C8B-B14F-4D97-AF65-F5344CB8AC3E}">
        <p14:creationId xmlns:p14="http://schemas.microsoft.com/office/powerpoint/2010/main" val="1890814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761999"/>
          </a:xfrm>
        </p:spPr>
        <p:txBody>
          <a:bodyPr>
            <a:normAutofit/>
          </a:bodyPr>
          <a:lstStyle/>
          <a:p>
            <a:pPr algn="r"/>
            <a:r>
              <a:rPr lang="ar-IQ" sz="2400" dirty="0" smtClean="0"/>
              <a:t>2- حلم العنب  </a:t>
            </a:r>
            <a:r>
              <a:rPr lang="en-US" sz="2400" i="1" dirty="0" err="1" smtClean="0"/>
              <a:t>Eriophyes</a:t>
            </a:r>
            <a:r>
              <a:rPr lang="en-US" sz="2400" i="1" dirty="0" smtClean="0"/>
              <a:t>  </a:t>
            </a:r>
            <a:r>
              <a:rPr lang="en-US" sz="2400" i="1" dirty="0" err="1" smtClean="0"/>
              <a:t>vitis</a:t>
            </a:r>
            <a:r>
              <a:rPr lang="en-US" sz="2400" i="1" dirty="0" smtClean="0"/>
              <a:t>                                     </a:t>
            </a:r>
            <a:endParaRPr lang="ar-SA" sz="2400" i="1" dirty="0"/>
          </a:p>
        </p:txBody>
      </p:sp>
      <p:sp>
        <p:nvSpPr>
          <p:cNvPr id="3" name="عنوان فرعي 2"/>
          <p:cNvSpPr>
            <a:spLocks noGrp="1"/>
          </p:cNvSpPr>
          <p:nvPr>
            <p:ph type="subTitle" idx="1"/>
          </p:nvPr>
        </p:nvSpPr>
        <p:spPr>
          <a:xfrm>
            <a:off x="261257" y="990600"/>
            <a:ext cx="8577943" cy="5729514"/>
          </a:xfrm>
        </p:spPr>
        <p:txBody>
          <a:bodyPr>
            <a:normAutofit/>
          </a:bodyPr>
          <a:lstStyle/>
          <a:p>
            <a:pPr algn="r">
              <a:lnSpc>
                <a:spcPct val="150000"/>
              </a:lnSpc>
            </a:pPr>
            <a:r>
              <a:rPr lang="ar-IQ" sz="2000" dirty="0" smtClean="0">
                <a:solidFill>
                  <a:schemeClr val="tx1"/>
                </a:solidFill>
              </a:rPr>
              <a:t>ينتشر في جنوب </a:t>
            </a:r>
            <a:r>
              <a:rPr lang="ar-IQ" sz="2000" dirty="0" err="1" smtClean="0">
                <a:solidFill>
                  <a:schemeClr val="tx1"/>
                </a:solidFill>
              </a:rPr>
              <a:t>اوربا</a:t>
            </a:r>
            <a:r>
              <a:rPr lang="ar-IQ" sz="2000" dirty="0" smtClean="0">
                <a:solidFill>
                  <a:schemeClr val="tx1"/>
                </a:solidFill>
              </a:rPr>
              <a:t> وبلدان حوض البحر الابيض المتوسط وامريكا واستراليا والعراق ولبنان وسوريا وفلسطين وهو يصيب اوراق وبراعم العنب حجمه صغير ولونه اصفر، اسطواني الشكل طول الانثى 0.16 – 0.20 ملم والذكر اقصر من الانثى . </a:t>
            </a:r>
          </a:p>
          <a:p>
            <a:pPr algn="r">
              <a:lnSpc>
                <a:spcPct val="150000"/>
              </a:lnSpc>
            </a:pPr>
            <a:r>
              <a:rPr lang="ar-IQ" sz="2000" b="1" dirty="0" smtClean="0">
                <a:solidFill>
                  <a:schemeClr val="tx1"/>
                </a:solidFill>
              </a:rPr>
              <a:t>دورة الحياة : </a:t>
            </a:r>
          </a:p>
          <a:p>
            <a:pPr algn="r">
              <a:lnSpc>
                <a:spcPct val="150000"/>
              </a:lnSpc>
            </a:pPr>
            <a:r>
              <a:rPr lang="ar-IQ" sz="2000" dirty="0" smtClean="0">
                <a:solidFill>
                  <a:schemeClr val="tx1"/>
                </a:solidFill>
              </a:rPr>
              <a:t>لهذا الحلم سلالتان </a:t>
            </a:r>
            <a:r>
              <a:rPr lang="ar-IQ" sz="2000" dirty="0" err="1" smtClean="0">
                <a:solidFill>
                  <a:schemeClr val="tx1"/>
                </a:solidFill>
              </a:rPr>
              <a:t>لافرق</a:t>
            </a:r>
            <a:r>
              <a:rPr lang="ar-IQ" sz="2000" dirty="0" smtClean="0">
                <a:solidFill>
                  <a:schemeClr val="tx1"/>
                </a:solidFill>
              </a:rPr>
              <a:t> بينهما بالشكل الظاهري ، سلالة تهاجم الاوراق وسلالة تهاجم البراعم ، تقضي السلالة الاولى فترة الشتاء تحت الحراشف الخارجية للبراعم الساكنة </a:t>
            </a:r>
            <a:r>
              <a:rPr lang="ar-IQ" sz="2000" dirty="0" err="1" smtClean="0">
                <a:solidFill>
                  <a:schemeClr val="tx1"/>
                </a:solidFill>
              </a:rPr>
              <a:t>ولاتضع</a:t>
            </a:r>
            <a:r>
              <a:rPr lang="ar-IQ" sz="2000" dirty="0" smtClean="0">
                <a:solidFill>
                  <a:schemeClr val="tx1"/>
                </a:solidFill>
              </a:rPr>
              <a:t> بيضا خلال هذه الفترة وعندما تتفتح البراعم وتخرج الاوراق الحديثة تهاجر اليها افراد الحلم حيث تعيش في مجموعات وتتغذى على خلايا البشرة السفلية </a:t>
            </a:r>
            <a:r>
              <a:rPr lang="ar-IQ" sz="2000" dirty="0" err="1" smtClean="0">
                <a:solidFill>
                  <a:schemeClr val="tx1"/>
                </a:solidFill>
              </a:rPr>
              <a:t>للاوراق</a:t>
            </a:r>
            <a:r>
              <a:rPr lang="ar-IQ" sz="2000" dirty="0" smtClean="0">
                <a:solidFill>
                  <a:schemeClr val="tx1"/>
                </a:solidFill>
              </a:rPr>
              <a:t>. </a:t>
            </a:r>
          </a:p>
          <a:p>
            <a:pPr algn="r">
              <a:lnSpc>
                <a:spcPct val="150000"/>
              </a:lnSpc>
            </a:pPr>
            <a:r>
              <a:rPr lang="ar-IQ" sz="2000" dirty="0" smtClean="0">
                <a:solidFill>
                  <a:schemeClr val="tx1"/>
                </a:solidFill>
              </a:rPr>
              <a:t>اما السلالة الثانية التي تعيش على البراعم تقضي فترة الشتاء في البراعم الساكنة وعند اعتدال الجو في الربيع تتغذى على هذه البراعم ويتوقف نموها لذلك تظهر البراعم متقزمة . </a:t>
            </a:r>
            <a:endParaRPr lang="ar-SA" sz="2000" dirty="0">
              <a:solidFill>
                <a:schemeClr val="tx1"/>
              </a:solidFill>
            </a:endParaRPr>
          </a:p>
        </p:txBody>
      </p:sp>
    </p:spTree>
    <p:extLst>
      <p:ext uri="{BB962C8B-B14F-4D97-AF65-F5344CB8AC3E}">
        <p14:creationId xmlns:p14="http://schemas.microsoft.com/office/powerpoint/2010/main" val="1655093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914399"/>
          </a:xfrm>
        </p:spPr>
        <p:txBody>
          <a:bodyPr>
            <a:normAutofit fontScale="90000"/>
          </a:bodyPr>
          <a:lstStyle/>
          <a:p>
            <a:pPr algn="r"/>
            <a:r>
              <a:rPr lang="ar-IQ" sz="2400" dirty="0" smtClean="0"/>
              <a:t>اعراض </a:t>
            </a:r>
            <a:r>
              <a:rPr lang="ar-IQ" sz="2400" dirty="0"/>
              <a:t>الاصابة </a:t>
            </a:r>
            <a:r>
              <a:rPr lang="ar-SA" sz="2400" dirty="0"/>
              <a:t/>
            </a:r>
            <a:br>
              <a:rPr lang="ar-SA" sz="2400" dirty="0"/>
            </a:br>
            <a:endParaRPr lang="ar-SA" dirty="0"/>
          </a:p>
        </p:txBody>
      </p:sp>
      <p:sp>
        <p:nvSpPr>
          <p:cNvPr id="3" name="عنوان فرعي 2"/>
          <p:cNvSpPr>
            <a:spLocks noGrp="1"/>
          </p:cNvSpPr>
          <p:nvPr>
            <p:ph type="subTitle" idx="1"/>
          </p:nvPr>
        </p:nvSpPr>
        <p:spPr>
          <a:xfrm>
            <a:off x="152400" y="533400"/>
            <a:ext cx="8686800" cy="6019800"/>
          </a:xfrm>
        </p:spPr>
        <p:txBody>
          <a:bodyPr>
            <a:normAutofit/>
          </a:bodyPr>
          <a:lstStyle/>
          <a:p>
            <a:pPr algn="r">
              <a:lnSpc>
                <a:spcPct val="150000"/>
              </a:lnSpc>
            </a:pPr>
            <a:r>
              <a:rPr lang="ar-IQ" sz="2000" dirty="0" smtClean="0">
                <a:solidFill>
                  <a:schemeClr val="tx1"/>
                </a:solidFill>
              </a:rPr>
              <a:t>1- السلالة التي تصيب الاوراق : </a:t>
            </a:r>
          </a:p>
          <a:p>
            <a:pPr algn="r">
              <a:lnSpc>
                <a:spcPct val="150000"/>
              </a:lnSpc>
            </a:pPr>
            <a:r>
              <a:rPr lang="ar-IQ" sz="2000" dirty="0" smtClean="0">
                <a:solidFill>
                  <a:schemeClr val="tx1"/>
                </a:solidFill>
              </a:rPr>
              <a:t>تعطي بقع متدرنه مقعرة من السطح السفلي ومحدبة من السطح العلوي للورقة ، تنمو على بقع السطح السفلي شعيرات كثيفة بيضاء تتحول عند الجفاف الى اللون البني المحمر ، يصل عدد الدرنات من 20 – 30 درنة / ورقة . </a:t>
            </a:r>
          </a:p>
          <a:p>
            <a:pPr algn="r">
              <a:lnSpc>
                <a:spcPct val="150000"/>
              </a:lnSpc>
            </a:pPr>
            <a:r>
              <a:rPr lang="ar-IQ" sz="2000" dirty="0" smtClean="0">
                <a:solidFill>
                  <a:schemeClr val="tx1"/>
                </a:solidFill>
              </a:rPr>
              <a:t>2- السلالة التي تعيش على البراعم : </a:t>
            </a:r>
          </a:p>
          <a:p>
            <a:pPr algn="r">
              <a:lnSpc>
                <a:spcPct val="150000"/>
              </a:lnSpc>
            </a:pPr>
            <a:r>
              <a:rPr lang="ar-IQ" sz="2000" dirty="0" smtClean="0">
                <a:solidFill>
                  <a:schemeClr val="tx1"/>
                </a:solidFill>
              </a:rPr>
              <a:t>لا تعطي المظهر القطيفي للأوراق وتعيش افرادها معظم السنة تحت حراشف البراعم وعلى اعناق الاوراق ونتيجة التغذية تمنع العقل من النمو وتظهر العقل متقزمة.</a:t>
            </a:r>
            <a:endParaRPr lang="ar-SA" sz="2000" dirty="0">
              <a:solidFill>
                <a:schemeClr val="tx1"/>
              </a:solidFill>
            </a:endParaRPr>
          </a:p>
        </p:txBody>
      </p:sp>
    </p:spTree>
    <p:extLst>
      <p:ext uri="{BB962C8B-B14F-4D97-AF65-F5344CB8AC3E}">
        <p14:creationId xmlns:p14="http://schemas.microsoft.com/office/powerpoint/2010/main" val="33636346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990599"/>
          </a:xfrm>
        </p:spPr>
        <p:txBody>
          <a:bodyPr>
            <a:normAutofit/>
          </a:bodyPr>
          <a:lstStyle/>
          <a:p>
            <a:pPr algn="r"/>
            <a:r>
              <a:rPr lang="ar-IQ" sz="2400" dirty="0" smtClean="0"/>
              <a:t>3- حلم براعم الزيتون                              </a:t>
            </a:r>
            <a:r>
              <a:rPr lang="en-US" sz="2400" i="1" dirty="0" err="1" smtClean="0"/>
              <a:t>Aceria</a:t>
            </a:r>
            <a:r>
              <a:rPr lang="en-US" sz="2400" i="1" dirty="0" smtClean="0"/>
              <a:t>  </a:t>
            </a:r>
            <a:r>
              <a:rPr lang="en-US" sz="2400" i="1" dirty="0" err="1" smtClean="0"/>
              <a:t>oleae</a:t>
            </a:r>
            <a:endParaRPr lang="ar-SA" sz="2400" i="1" dirty="0"/>
          </a:p>
        </p:txBody>
      </p:sp>
      <p:sp>
        <p:nvSpPr>
          <p:cNvPr id="3" name="عنوان فرعي 2"/>
          <p:cNvSpPr>
            <a:spLocks noGrp="1"/>
          </p:cNvSpPr>
          <p:nvPr>
            <p:ph type="subTitle" idx="1"/>
          </p:nvPr>
        </p:nvSpPr>
        <p:spPr>
          <a:xfrm>
            <a:off x="228600" y="1066800"/>
            <a:ext cx="8686800" cy="5638800"/>
          </a:xfrm>
        </p:spPr>
        <p:txBody>
          <a:bodyPr>
            <a:normAutofit/>
          </a:bodyPr>
          <a:lstStyle/>
          <a:p>
            <a:pPr algn="r"/>
            <a:r>
              <a:rPr lang="ar-IQ" sz="2000" dirty="0" smtClean="0">
                <a:solidFill>
                  <a:schemeClr val="tx1"/>
                </a:solidFill>
              </a:rPr>
              <a:t>ينتشر في العراق وفلسطين واليونان وايطاليا ، يصيب البراعم والاوراق ويؤثر على </a:t>
            </a:r>
            <a:r>
              <a:rPr lang="ar-IQ" sz="2000" dirty="0" err="1" smtClean="0">
                <a:solidFill>
                  <a:schemeClr val="tx1"/>
                </a:solidFill>
              </a:rPr>
              <a:t>النمؤات</a:t>
            </a:r>
            <a:r>
              <a:rPr lang="ar-IQ" sz="2000" dirty="0" smtClean="0">
                <a:solidFill>
                  <a:schemeClr val="tx1"/>
                </a:solidFill>
              </a:rPr>
              <a:t> الحديثة من الاوراق والثمار وتموت عند الاصابة الشديدة . </a:t>
            </a:r>
          </a:p>
          <a:p>
            <a:pPr algn="r"/>
            <a:r>
              <a:rPr lang="ar-IQ" sz="2000" dirty="0" smtClean="0">
                <a:solidFill>
                  <a:schemeClr val="tx1"/>
                </a:solidFill>
              </a:rPr>
              <a:t>الاعراض والضرر : </a:t>
            </a:r>
          </a:p>
          <a:p>
            <a:pPr algn="r"/>
            <a:r>
              <a:rPr lang="ar-IQ" sz="2000" dirty="0" smtClean="0">
                <a:solidFill>
                  <a:schemeClr val="tx1"/>
                </a:solidFill>
              </a:rPr>
              <a:t>تظهر بعض الاعراض واضحة على الاوراق حيث تصبح اشكالها غير منتظمة مع ظهور بقع دائرية خضراء وبقع فضية على السطح السفلي مع ظهور تجعدات في الاوراق  الجديدة والاشكال غير طبيعية لها ، وتظهر على الثمار بقع فضية ناتجة عن تغذية الحلم ويصاحب ذلك تغير في شكل الثمرة . </a:t>
            </a:r>
          </a:p>
          <a:p>
            <a:pPr algn="r"/>
            <a:r>
              <a:rPr lang="ar-IQ" sz="2400" dirty="0" smtClean="0">
                <a:solidFill>
                  <a:schemeClr val="tx1"/>
                </a:solidFill>
              </a:rPr>
              <a:t>4- حلم التين   </a:t>
            </a:r>
            <a:r>
              <a:rPr lang="en-US" sz="2400" i="1" dirty="0" err="1" smtClean="0">
                <a:solidFill>
                  <a:schemeClr val="tx1"/>
                </a:solidFill>
              </a:rPr>
              <a:t>Aceria</a:t>
            </a:r>
            <a:r>
              <a:rPr lang="en-US" sz="2400" i="1" dirty="0" smtClean="0">
                <a:solidFill>
                  <a:schemeClr val="tx1"/>
                </a:solidFill>
              </a:rPr>
              <a:t>  </a:t>
            </a:r>
            <a:r>
              <a:rPr lang="en-US" sz="2400" i="1" dirty="0" err="1" smtClean="0">
                <a:solidFill>
                  <a:schemeClr val="tx1"/>
                </a:solidFill>
              </a:rPr>
              <a:t>ficus</a:t>
            </a:r>
            <a:r>
              <a:rPr lang="en-US" sz="2400" i="1" dirty="0" smtClean="0">
                <a:solidFill>
                  <a:schemeClr val="tx1"/>
                </a:solidFill>
              </a:rPr>
              <a:t>                                                   </a:t>
            </a:r>
            <a:endParaRPr lang="ar-IQ" sz="2400" i="1" dirty="0" smtClean="0">
              <a:solidFill>
                <a:schemeClr val="tx1"/>
              </a:solidFill>
            </a:endParaRPr>
          </a:p>
          <a:p>
            <a:pPr algn="r"/>
            <a:r>
              <a:rPr lang="ar-IQ" sz="2000" dirty="0" smtClean="0">
                <a:solidFill>
                  <a:schemeClr val="tx1"/>
                </a:solidFill>
              </a:rPr>
              <a:t>الحلم دودي الشكل واللون كريمي وعدد الحلقات الظهرية مساويا لعدد الحلقات البطنية . </a:t>
            </a:r>
          </a:p>
          <a:p>
            <a:pPr algn="r"/>
            <a:r>
              <a:rPr lang="ar-IQ" sz="2000" dirty="0" smtClean="0">
                <a:solidFill>
                  <a:schemeClr val="tx1"/>
                </a:solidFill>
              </a:rPr>
              <a:t>الاعراض والضرر: يصيب اشجار التين ويؤثر على نموها وعند اشتداد الاصابة تموت البراعم عندما ينشط الحلم في الربيع يهاجر الى الاوراق الحديثة ويعيش على سطوحها السفلية ويمتص عصارتها فتظهر بقع </a:t>
            </a:r>
            <a:r>
              <a:rPr lang="ar-IQ" sz="2000" dirty="0" err="1" smtClean="0">
                <a:solidFill>
                  <a:schemeClr val="tx1"/>
                </a:solidFill>
              </a:rPr>
              <a:t>صدئية</a:t>
            </a:r>
            <a:r>
              <a:rPr lang="ar-IQ" sz="2000" dirty="0" smtClean="0">
                <a:solidFill>
                  <a:schemeClr val="tx1"/>
                </a:solidFill>
              </a:rPr>
              <a:t> اللون في اماكن التغذية وعند عقد الثمار يهاجر اليها ويصيبها ويعيش تحت الاوراق الحرشفية الموجودة حول فتحة الثمرة ، ويؤدي ذلك الى توقف نموها ، كما ان هذا النوع من الحلم يقوم بنقل فايروس </a:t>
            </a:r>
            <a:r>
              <a:rPr lang="ar-IQ" sz="2000" dirty="0" err="1" smtClean="0">
                <a:solidFill>
                  <a:schemeClr val="tx1"/>
                </a:solidFill>
              </a:rPr>
              <a:t>موزائيك</a:t>
            </a:r>
            <a:r>
              <a:rPr lang="ar-IQ" sz="2000" dirty="0" smtClean="0">
                <a:solidFill>
                  <a:schemeClr val="tx1"/>
                </a:solidFill>
              </a:rPr>
              <a:t> التين .  </a:t>
            </a:r>
            <a:endParaRPr lang="ar-SA" sz="2000" dirty="0">
              <a:solidFill>
                <a:schemeClr val="tx1"/>
              </a:solidFill>
            </a:endParaRPr>
          </a:p>
        </p:txBody>
      </p:sp>
    </p:spTree>
    <p:extLst>
      <p:ext uri="{BB962C8B-B14F-4D97-AF65-F5344CB8AC3E}">
        <p14:creationId xmlns:p14="http://schemas.microsoft.com/office/powerpoint/2010/main" val="4149707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04800"/>
            <a:ext cx="7772400" cy="990600"/>
          </a:xfrm>
        </p:spPr>
        <p:txBody>
          <a:bodyPr>
            <a:normAutofit/>
          </a:bodyPr>
          <a:lstStyle/>
          <a:p>
            <a:pPr algn="r"/>
            <a:r>
              <a:rPr lang="ar-IQ" sz="2400" dirty="0" smtClean="0"/>
              <a:t>5- حلم صدا </a:t>
            </a:r>
            <a:r>
              <a:rPr lang="ar-IQ" sz="2400" dirty="0" err="1" smtClean="0"/>
              <a:t>الطماطة</a:t>
            </a:r>
            <a:r>
              <a:rPr lang="ar-IQ" sz="2400" dirty="0" smtClean="0"/>
              <a:t>               </a:t>
            </a:r>
            <a:r>
              <a:rPr lang="en-US" sz="2400" i="1" dirty="0" err="1" smtClean="0"/>
              <a:t>Vasates</a:t>
            </a:r>
            <a:r>
              <a:rPr lang="en-US" sz="2400" i="1" dirty="0" smtClean="0"/>
              <a:t>     </a:t>
            </a:r>
            <a:r>
              <a:rPr lang="en-US" sz="2400" i="1" dirty="0" err="1" smtClean="0"/>
              <a:t>lycopersici</a:t>
            </a:r>
            <a:r>
              <a:rPr lang="en-US" sz="2400" i="1" dirty="0" smtClean="0"/>
              <a:t> </a:t>
            </a:r>
            <a:endParaRPr lang="ar-SA" sz="2400" i="1" dirty="0"/>
          </a:p>
        </p:txBody>
      </p:sp>
      <p:sp>
        <p:nvSpPr>
          <p:cNvPr id="3" name="عنوان فرعي 2"/>
          <p:cNvSpPr>
            <a:spLocks noGrp="1"/>
          </p:cNvSpPr>
          <p:nvPr>
            <p:ph type="subTitle" idx="1"/>
          </p:nvPr>
        </p:nvSpPr>
        <p:spPr>
          <a:xfrm>
            <a:off x="181428" y="1248228"/>
            <a:ext cx="8810171" cy="5381171"/>
          </a:xfrm>
        </p:spPr>
        <p:txBody>
          <a:bodyPr>
            <a:normAutofit/>
          </a:bodyPr>
          <a:lstStyle/>
          <a:p>
            <a:pPr algn="r">
              <a:lnSpc>
                <a:spcPct val="150000"/>
              </a:lnSpc>
            </a:pPr>
            <a:r>
              <a:rPr lang="ar-IQ" sz="2000" dirty="0" smtClean="0">
                <a:solidFill>
                  <a:schemeClr val="tx1"/>
                </a:solidFill>
              </a:rPr>
              <a:t>ينتشر في اسيا وافريقيا وامريكا ويوجد في العراق وسوريا ومصر ولبنان وفلسطين ويصيب </a:t>
            </a:r>
            <a:r>
              <a:rPr lang="ar-IQ" sz="2000" dirty="0" err="1" smtClean="0">
                <a:solidFill>
                  <a:schemeClr val="tx1"/>
                </a:solidFill>
              </a:rPr>
              <a:t>الطماطة</a:t>
            </a:r>
            <a:r>
              <a:rPr lang="ar-IQ" sz="2000" dirty="0" smtClean="0">
                <a:solidFill>
                  <a:schemeClr val="tx1"/>
                </a:solidFill>
              </a:rPr>
              <a:t> والباذنجان ، الحيوان الكامل مخروطي الشكل عدد الحلقات البطنية اقل من الحلقات الظهرية .</a:t>
            </a:r>
          </a:p>
          <a:p>
            <a:pPr algn="r">
              <a:lnSpc>
                <a:spcPct val="150000"/>
              </a:lnSpc>
            </a:pPr>
            <a:r>
              <a:rPr lang="ar-IQ" sz="2000" b="1" dirty="0" smtClean="0">
                <a:solidFill>
                  <a:schemeClr val="tx1"/>
                </a:solidFill>
              </a:rPr>
              <a:t>دورة الحياة : </a:t>
            </a:r>
          </a:p>
          <a:p>
            <a:pPr algn="r">
              <a:lnSpc>
                <a:spcPct val="150000"/>
              </a:lnSpc>
            </a:pPr>
            <a:r>
              <a:rPr lang="ar-IQ" sz="2000" dirty="0" smtClean="0">
                <a:solidFill>
                  <a:schemeClr val="tx1"/>
                </a:solidFill>
              </a:rPr>
              <a:t>يفقس البيض بعد حوالي يومين ، مدة اليرقة 7  أ يام ، البيض غير المخصب يعطي ذكورا وهذه تنمو بسرعة لتقوم بعملية التلقيح . </a:t>
            </a:r>
          </a:p>
          <a:p>
            <a:pPr algn="r">
              <a:lnSpc>
                <a:spcPct val="150000"/>
              </a:lnSpc>
            </a:pPr>
            <a:r>
              <a:rPr lang="ar-IQ" sz="2000" b="1" dirty="0" smtClean="0">
                <a:solidFill>
                  <a:schemeClr val="tx1"/>
                </a:solidFill>
              </a:rPr>
              <a:t>الاصابة والضرر :</a:t>
            </a:r>
          </a:p>
          <a:p>
            <a:pPr algn="r">
              <a:lnSpc>
                <a:spcPct val="150000"/>
              </a:lnSpc>
            </a:pPr>
            <a:r>
              <a:rPr lang="ar-IQ" sz="2000" dirty="0" smtClean="0">
                <a:solidFill>
                  <a:schemeClr val="tx1"/>
                </a:solidFill>
              </a:rPr>
              <a:t>يهاجم الحلم السطح العلوي للأوراق ويمتص العصارة النباتية ونتيجة لذلك تفقد الاوراق لونها الاخضر وشكلها الطبيعي وتصغر في الحجم ثم تنكمش وتذبل وتتلون بلون بني ، كما يتضخم الساق عند الاوراق الطرفية مما يؤثر على المحصول وينتج عند الاصابة ايضا تفتح البراعم المصابة قبل اوانها فتجف وريقاتها .</a:t>
            </a:r>
            <a:endParaRPr lang="ar-SA" sz="2000" dirty="0">
              <a:solidFill>
                <a:schemeClr val="tx1"/>
              </a:solidFill>
            </a:endParaRPr>
          </a:p>
        </p:txBody>
      </p:sp>
    </p:spTree>
    <p:extLst>
      <p:ext uri="{BB962C8B-B14F-4D97-AF65-F5344CB8AC3E}">
        <p14:creationId xmlns:p14="http://schemas.microsoft.com/office/powerpoint/2010/main" val="7495227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38199"/>
          </a:xfrm>
        </p:spPr>
        <p:txBody>
          <a:bodyPr>
            <a:normAutofit/>
          </a:bodyPr>
          <a:lstStyle/>
          <a:p>
            <a:pPr algn="r"/>
            <a:r>
              <a:rPr lang="ar-IQ" sz="2400" dirty="0" smtClean="0"/>
              <a:t>6- حلم اوراق وازهار الزيتون  </a:t>
            </a:r>
            <a:r>
              <a:rPr lang="en-US" sz="2400" i="1" dirty="0" err="1" smtClean="0"/>
              <a:t>Oxypleurites</a:t>
            </a:r>
            <a:r>
              <a:rPr lang="en-US" sz="2400" i="1" dirty="0" smtClean="0"/>
              <a:t>   </a:t>
            </a:r>
            <a:r>
              <a:rPr lang="en-US" sz="2400" i="1" dirty="0" err="1" smtClean="0"/>
              <a:t>maxwelli</a:t>
            </a:r>
            <a:r>
              <a:rPr lang="en-US" sz="2400" i="1" dirty="0" smtClean="0"/>
              <a:t>      </a:t>
            </a:r>
            <a:r>
              <a:rPr lang="ar-IQ" sz="2400" i="1" dirty="0" smtClean="0"/>
              <a:t> </a:t>
            </a:r>
            <a:r>
              <a:rPr lang="ar-SA" sz="2400" dirty="0"/>
              <a:t/>
            </a:r>
            <a:br>
              <a:rPr lang="ar-SA" sz="2400" dirty="0"/>
            </a:br>
            <a:endParaRPr lang="ar-SA" sz="2400" i="1" dirty="0"/>
          </a:p>
        </p:txBody>
      </p:sp>
      <p:sp>
        <p:nvSpPr>
          <p:cNvPr id="3" name="عنوان فرعي 2"/>
          <p:cNvSpPr>
            <a:spLocks noGrp="1"/>
          </p:cNvSpPr>
          <p:nvPr>
            <p:ph type="subTitle" idx="1"/>
          </p:nvPr>
        </p:nvSpPr>
        <p:spPr>
          <a:xfrm>
            <a:off x="275771" y="1143000"/>
            <a:ext cx="8606971" cy="5410200"/>
          </a:xfrm>
        </p:spPr>
        <p:txBody>
          <a:bodyPr>
            <a:normAutofit/>
          </a:bodyPr>
          <a:lstStyle/>
          <a:p>
            <a:pPr algn="r">
              <a:lnSpc>
                <a:spcPct val="150000"/>
              </a:lnSpc>
            </a:pPr>
            <a:r>
              <a:rPr lang="ar-IQ" sz="2000" dirty="0" smtClean="0">
                <a:solidFill>
                  <a:schemeClr val="tx1"/>
                </a:solidFill>
              </a:rPr>
              <a:t>لون الحلم اصفر عريض من الامام ومسحوب من الخلف ، له حلقات ظهرية عريضة عددها اقل من البطنية . </a:t>
            </a:r>
          </a:p>
          <a:p>
            <a:pPr algn="r">
              <a:lnSpc>
                <a:spcPct val="150000"/>
              </a:lnSpc>
            </a:pPr>
            <a:r>
              <a:rPr lang="ar-IQ" sz="2000" dirty="0">
                <a:solidFill>
                  <a:schemeClr val="tx1"/>
                </a:solidFill>
              </a:rPr>
              <a:t> </a:t>
            </a:r>
            <a:r>
              <a:rPr lang="ar-IQ" sz="2000" b="1" dirty="0" smtClean="0">
                <a:solidFill>
                  <a:schemeClr val="tx1"/>
                </a:solidFill>
              </a:rPr>
              <a:t>الاعراض الاصابة والضرر :</a:t>
            </a:r>
          </a:p>
          <a:p>
            <a:pPr algn="r">
              <a:lnSpc>
                <a:spcPct val="150000"/>
              </a:lnSpc>
            </a:pPr>
            <a:r>
              <a:rPr lang="ar-IQ" sz="2000" dirty="0" smtClean="0">
                <a:solidFill>
                  <a:schemeClr val="tx1"/>
                </a:solidFill>
              </a:rPr>
              <a:t>يصيب اشجار الزيتون ويتغذى على العصارة النباتية فتتوقف عن النمو وكذلك يصيب </a:t>
            </a:r>
            <a:r>
              <a:rPr lang="ar-IQ" sz="2000" dirty="0" err="1" smtClean="0">
                <a:solidFill>
                  <a:schemeClr val="tx1"/>
                </a:solidFill>
              </a:rPr>
              <a:t>النمؤات</a:t>
            </a:r>
            <a:r>
              <a:rPr lang="ar-IQ" sz="2000" dirty="0" smtClean="0">
                <a:solidFill>
                  <a:schemeClr val="tx1"/>
                </a:solidFill>
              </a:rPr>
              <a:t> الحديثة وعند اشتداد الاصابة تذبل وتتساقط اوراقها كما تظهر حبيبات صغيرة على الاوراق والازهار ويسبب تساقط الازهار.</a:t>
            </a:r>
            <a:endParaRPr lang="ar-SA" sz="2000" dirty="0">
              <a:solidFill>
                <a:schemeClr val="tx1"/>
              </a:solidFill>
            </a:endParaRPr>
          </a:p>
        </p:txBody>
      </p:sp>
    </p:spTree>
    <p:extLst>
      <p:ext uri="{BB962C8B-B14F-4D97-AF65-F5344CB8AC3E}">
        <p14:creationId xmlns:p14="http://schemas.microsoft.com/office/powerpoint/2010/main" val="22922716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48343"/>
            <a:ext cx="7772400" cy="1023257"/>
          </a:xfrm>
        </p:spPr>
        <p:txBody>
          <a:bodyPr>
            <a:normAutofit/>
          </a:bodyPr>
          <a:lstStyle/>
          <a:p>
            <a:pPr algn="r"/>
            <a:r>
              <a:rPr lang="ar-IQ" sz="3200" dirty="0" smtClean="0"/>
              <a:t>عائلة الحلم ذو الرسغ الشعري </a:t>
            </a:r>
            <a:r>
              <a:rPr lang="en-US" sz="3200" dirty="0" err="1" smtClean="0"/>
              <a:t>Tarsonemidae</a:t>
            </a:r>
            <a:r>
              <a:rPr lang="en-US" sz="3200" dirty="0" smtClean="0"/>
              <a:t>    </a:t>
            </a:r>
            <a:endParaRPr lang="ar-SA" sz="3200" dirty="0"/>
          </a:p>
        </p:txBody>
      </p:sp>
      <p:sp>
        <p:nvSpPr>
          <p:cNvPr id="3" name="عنوان فرعي 2"/>
          <p:cNvSpPr>
            <a:spLocks noGrp="1"/>
          </p:cNvSpPr>
          <p:nvPr>
            <p:ph type="subTitle" idx="1"/>
          </p:nvPr>
        </p:nvSpPr>
        <p:spPr>
          <a:xfrm>
            <a:off x="217714" y="1295400"/>
            <a:ext cx="8469086" cy="5486400"/>
          </a:xfrm>
        </p:spPr>
        <p:txBody>
          <a:bodyPr>
            <a:normAutofit/>
          </a:bodyPr>
          <a:lstStyle/>
          <a:p>
            <a:pPr algn="r">
              <a:lnSpc>
                <a:spcPct val="150000"/>
              </a:lnSpc>
            </a:pPr>
            <a:r>
              <a:rPr lang="ar-IQ" sz="2000" dirty="0" smtClean="0">
                <a:solidFill>
                  <a:schemeClr val="tx1"/>
                </a:solidFill>
              </a:rPr>
              <a:t>سجلت هذه العائلة عام 1877 م حيث لوحظ ان بعض انواعها يصيب قصب السكر بالإضافة الى اصابة المحاصيل الزراعية وتصيب الحشرات القشرية وبعضها يصيب الانسان ،الفطريات ، انواع هذه العائلة صغيرة جدا يتراوح اطوالها من 0.1 – 0.3 ملم ، الافراد الكاملة ذات جدار سطحي صلب نسبيا ولماع ، تتميز العائلة بالتباين الجنسي فالذكور ليست فقط اصغر من الاناث ولكن شكل الجسم يختلف بوضوح، الشكل العادي للإناث هو البيضوي والظهر محدب ، التحدب الشديد في ظهر الانثى صفة مميزة لأنواع الجنس </a:t>
            </a:r>
            <a:r>
              <a:rPr lang="en-US" sz="2000" i="1" dirty="0" err="1" smtClean="0">
                <a:solidFill>
                  <a:schemeClr val="tx1"/>
                </a:solidFill>
              </a:rPr>
              <a:t>Polyphagotarsonemus</a:t>
            </a:r>
            <a:r>
              <a:rPr lang="en-US" sz="2000" i="1" dirty="0" smtClean="0">
                <a:solidFill>
                  <a:schemeClr val="tx1"/>
                </a:solidFill>
              </a:rPr>
              <a:t>         </a:t>
            </a:r>
            <a:r>
              <a:rPr lang="ar-IQ" sz="2000" i="1" dirty="0" smtClean="0">
                <a:solidFill>
                  <a:schemeClr val="tx1"/>
                </a:solidFill>
              </a:rPr>
              <a:t> </a:t>
            </a:r>
          </a:p>
          <a:p>
            <a:pPr algn="r">
              <a:lnSpc>
                <a:spcPct val="150000"/>
              </a:lnSpc>
            </a:pPr>
            <a:r>
              <a:rPr lang="ar-IQ" sz="2000" i="1" dirty="0" smtClean="0">
                <a:solidFill>
                  <a:schemeClr val="tx1"/>
                </a:solidFill>
              </a:rPr>
              <a:t>دورة الحياة : </a:t>
            </a:r>
          </a:p>
          <a:p>
            <a:pPr algn="r">
              <a:lnSpc>
                <a:spcPct val="150000"/>
              </a:lnSpc>
            </a:pPr>
            <a:r>
              <a:rPr lang="ar-IQ" sz="2000" dirty="0" smtClean="0">
                <a:solidFill>
                  <a:schemeClr val="tx1"/>
                </a:solidFill>
              </a:rPr>
              <a:t>يوضع البيض فرادى ، يفقس البيض عن يرقات ذات ثلاثة ازواج من الارجل وتكون يرقات الذكر اصغر بكثير من يرقات الانثى تدخل هذه اليرقة الى دور العذراء ( الخادرة ) يتم اثناه التحول الى البالغة ، البيض غير المخصب ينتج ذكورا فقط باستثناء النوع </a:t>
            </a:r>
            <a:r>
              <a:rPr lang="en-US" sz="2000" i="1" dirty="0" err="1" smtClean="0">
                <a:solidFill>
                  <a:schemeClr val="tx1"/>
                </a:solidFill>
              </a:rPr>
              <a:t>Steneotarsonemus</a:t>
            </a:r>
            <a:r>
              <a:rPr lang="en-US" sz="2000" i="1" dirty="0" smtClean="0">
                <a:solidFill>
                  <a:schemeClr val="tx1"/>
                </a:solidFill>
              </a:rPr>
              <a:t>   </a:t>
            </a:r>
            <a:r>
              <a:rPr lang="en-US" sz="2000" i="1" dirty="0" err="1" smtClean="0">
                <a:solidFill>
                  <a:schemeClr val="tx1"/>
                </a:solidFill>
              </a:rPr>
              <a:t>pallidus</a:t>
            </a:r>
            <a:r>
              <a:rPr lang="en-US" sz="2000" i="1" dirty="0" smtClean="0">
                <a:solidFill>
                  <a:schemeClr val="tx1"/>
                </a:solidFill>
              </a:rPr>
              <a:t>         </a:t>
            </a:r>
            <a:r>
              <a:rPr lang="ar-IQ" sz="2000" i="1" dirty="0" smtClean="0">
                <a:solidFill>
                  <a:schemeClr val="tx1"/>
                </a:solidFill>
              </a:rPr>
              <a:t> </a:t>
            </a:r>
          </a:p>
          <a:p>
            <a:pPr algn="r">
              <a:lnSpc>
                <a:spcPct val="150000"/>
              </a:lnSpc>
            </a:pPr>
            <a:r>
              <a:rPr lang="ar-IQ" sz="2000" dirty="0" smtClean="0">
                <a:solidFill>
                  <a:schemeClr val="tx1"/>
                </a:solidFill>
              </a:rPr>
              <a:t>واهم الانواع التابعة لهذه العائلة :</a:t>
            </a:r>
            <a:endParaRPr lang="ar-SA" sz="2000" dirty="0">
              <a:solidFill>
                <a:schemeClr val="tx1"/>
              </a:solidFill>
            </a:endParaRPr>
          </a:p>
        </p:txBody>
      </p:sp>
    </p:spTree>
    <p:extLst>
      <p:ext uri="{BB962C8B-B14F-4D97-AF65-F5344CB8AC3E}">
        <p14:creationId xmlns:p14="http://schemas.microsoft.com/office/powerpoint/2010/main" val="15838998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1001485"/>
          </a:xfrm>
        </p:spPr>
        <p:txBody>
          <a:bodyPr>
            <a:normAutofit/>
          </a:bodyPr>
          <a:lstStyle/>
          <a:p>
            <a:pPr algn="r"/>
            <a:r>
              <a:rPr lang="ar-IQ" sz="2400" dirty="0" smtClean="0"/>
              <a:t>1-حلمة الحبوب                            </a:t>
            </a:r>
            <a:r>
              <a:rPr lang="ar-IQ" sz="2400" i="1" dirty="0" smtClean="0"/>
              <a:t> </a:t>
            </a:r>
            <a:r>
              <a:rPr lang="en-US" sz="2400" i="1" dirty="0" smtClean="0"/>
              <a:t>  </a:t>
            </a:r>
            <a:r>
              <a:rPr lang="en-US" sz="2400" i="1" dirty="0" err="1" smtClean="0"/>
              <a:t>spirifex</a:t>
            </a:r>
            <a:r>
              <a:rPr lang="ar-IQ" sz="2400" i="1" dirty="0" smtClean="0"/>
              <a:t> </a:t>
            </a:r>
            <a:r>
              <a:rPr lang="en-US" sz="2400" i="1" dirty="0" err="1" smtClean="0"/>
              <a:t>Steneotarsonemus</a:t>
            </a:r>
            <a:endParaRPr lang="ar-SA" sz="2400" i="1" dirty="0"/>
          </a:p>
        </p:txBody>
      </p:sp>
      <p:sp>
        <p:nvSpPr>
          <p:cNvPr id="3" name="عنوان فرعي 2"/>
          <p:cNvSpPr>
            <a:spLocks noGrp="1"/>
          </p:cNvSpPr>
          <p:nvPr>
            <p:ph type="subTitle" idx="1"/>
          </p:nvPr>
        </p:nvSpPr>
        <p:spPr>
          <a:xfrm>
            <a:off x="228600" y="1219200"/>
            <a:ext cx="8596086" cy="5638800"/>
          </a:xfrm>
        </p:spPr>
        <p:txBody>
          <a:bodyPr>
            <a:normAutofit/>
          </a:bodyPr>
          <a:lstStyle/>
          <a:p>
            <a:pPr algn="r">
              <a:lnSpc>
                <a:spcPct val="150000"/>
              </a:lnSpc>
            </a:pPr>
            <a:r>
              <a:rPr lang="ar-IQ" sz="2400" dirty="0" smtClean="0">
                <a:solidFill>
                  <a:schemeClr val="tx1"/>
                </a:solidFill>
              </a:rPr>
              <a:t>يوجد في </a:t>
            </a:r>
            <a:r>
              <a:rPr lang="ar-IQ" sz="2400" dirty="0" err="1" smtClean="0">
                <a:solidFill>
                  <a:schemeClr val="tx1"/>
                </a:solidFill>
              </a:rPr>
              <a:t>اوربا</a:t>
            </a:r>
            <a:r>
              <a:rPr lang="ar-IQ" sz="2400" dirty="0" smtClean="0">
                <a:solidFill>
                  <a:schemeClr val="tx1"/>
                </a:solidFill>
              </a:rPr>
              <a:t> واسيا ، يسبب اضرار كبيرة على الحبوب وخاصة في الفصول الجافة وتكثر الاصابة على انواع الشوفان المتأخرة النضج ، توجد الافراد داخل الجزء الاعلى لغمد الورقة حيث تسبب فعاليات تغذيتها التكوين الحلزوني لمحاور السنابل والسنابل العمياء والنورات غير تامة الظهور . </a:t>
            </a:r>
            <a:endParaRPr lang="ar-SA" sz="2400" dirty="0">
              <a:solidFill>
                <a:schemeClr val="tx1"/>
              </a:solidFill>
            </a:endParaRPr>
          </a:p>
        </p:txBody>
      </p:sp>
    </p:spTree>
    <p:extLst>
      <p:ext uri="{BB962C8B-B14F-4D97-AF65-F5344CB8AC3E}">
        <p14:creationId xmlns:p14="http://schemas.microsoft.com/office/powerpoint/2010/main" val="16033512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914399"/>
          </a:xfrm>
        </p:spPr>
        <p:txBody>
          <a:bodyPr>
            <a:normAutofit/>
          </a:bodyPr>
          <a:lstStyle/>
          <a:p>
            <a:pPr algn="r"/>
            <a:r>
              <a:rPr lang="ar-IQ" sz="2800" dirty="0" smtClean="0"/>
              <a:t>2- الحلمة العريضة </a:t>
            </a:r>
            <a:r>
              <a:rPr lang="en-US" sz="2800" i="1" dirty="0" err="1" smtClean="0"/>
              <a:t>Polyphagotarsonemus</a:t>
            </a:r>
            <a:r>
              <a:rPr lang="en-US" sz="2800" i="1" dirty="0" smtClean="0"/>
              <a:t>        </a:t>
            </a:r>
            <a:r>
              <a:rPr lang="en-US" sz="2800" i="1" dirty="0" err="1" smtClean="0"/>
              <a:t>latus</a:t>
            </a:r>
            <a:r>
              <a:rPr lang="en-US" sz="2800" i="1" dirty="0" smtClean="0"/>
              <a:t>      </a:t>
            </a:r>
            <a:endParaRPr lang="ar-SA" sz="2800" dirty="0"/>
          </a:p>
        </p:txBody>
      </p:sp>
      <p:sp>
        <p:nvSpPr>
          <p:cNvPr id="3" name="عنوان فرعي 2"/>
          <p:cNvSpPr>
            <a:spLocks noGrp="1"/>
          </p:cNvSpPr>
          <p:nvPr>
            <p:ph type="subTitle" idx="1"/>
          </p:nvPr>
        </p:nvSpPr>
        <p:spPr>
          <a:xfrm>
            <a:off x="232229" y="1142999"/>
            <a:ext cx="8650513" cy="5591629"/>
          </a:xfrm>
        </p:spPr>
        <p:txBody>
          <a:bodyPr>
            <a:normAutofit/>
          </a:bodyPr>
          <a:lstStyle/>
          <a:p>
            <a:pPr algn="r"/>
            <a:r>
              <a:rPr lang="ar-IQ" sz="2000" dirty="0" smtClean="0">
                <a:solidFill>
                  <a:schemeClr val="tx1"/>
                </a:solidFill>
              </a:rPr>
              <a:t>تعرف باسم حلمة الشاي الصفراء او الحلمة الاستوائية ويهاجم القطن والشاي والمطاط والحمضيات والتبغ والبطاطا والفاصوليا والفلفل والبزاليا ونباتات الزينة والداودي ، يتغذى على السطح السفلي للأوراق ويكون الضرر محددا بالأجزاء الخضراء الجديدة واجزاء الزهرة ، تتشقق الاوراق كلما تقدمت بالعمر مما يظهر الورقة بمظهر خشن ، يصبح السطح السفلي ملون بلون برونزي وبعض الاصفرار كما يظهر التفاف وتجعد مفاجئ في الاوراق يتبعه ظهور بقع محروقة ، تتوقف النباتات شديدة الاصابة عن النمو وتموت . </a:t>
            </a:r>
          </a:p>
          <a:p>
            <a:pPr algn="r"/>
            <a:r>
              <a:rPr lang="ar-IQ" sz="2000" dirty="0" smtClean="0">
                <a:solidFill>
                  <a:schemeClr val="tx1"/>
                </a:solidFill>
              </a:rPr>
              <a:t>الضرر على نبات المطاطة  يظهر بلون برونزي او بني لماع على اسطح السيقان الغضة للفروع الطرفية وعلى السطح السفلي للأوراق ، الضرر بالبداية يظهر فقط بتلون لون البشرة باللون البني ثم تنهار وتموت خلايا الانسجة النامية بسرعة . </a:t>
            </a:r>
          </a:p>
          <a:p>
            <a:pPr algn="r"/>
            <a:endParaRPr lang="ar-IQ" sz="2000" dirty="0" smtClean="0">
              <a:solidFill>
                <a:schemeClr val="tx1"/>
              </a:solidFill>
            </a:endParaRPr>
          </a:p>
          <a:p>
            <a:pPr algn="r"/>
            <a:r>
              <a:rPr lang="ar-IQ" sz="2000" b="1" dirty="0" smtClean="0">
                <a:solidFill>
                  <a:schemeClr val="tx1"/>
                </a:solidFill>
              </a:rPr>
              <a:t>دورة الحياة : </a:t>
            </a:r>
          </a:p>
          <a:p>
            <a:pPr algn="r"/>
            <a:r>
              <a:rPr lang="ar-IQ" sz="2000" dirty="0" smtClean="0">
                <a:solidFill>
                  <a:schemeClr val="tx1"/>
                </a:solidFill>
              </a:rPr>
              <a:t>بيوض هذه الحلمة عريضة بيضوية وطويلة ، اليرقة شفافة ، الانثى البالغة كبيرة بيضوية وعريضة ، عنبرية اللون او خضراء اللون اعتمادا على العائل والغذاء المتوفر، يتكاثر هذا النوع بسرعة بحيث ان الجيل يتطلب 4 – 5 يوم في الصيف و 7 – 10 يوم في الشتاء.</a:t>
            </a:r>
            <a:endParaRPr lang="ar-SA" sz="2000" dirty="0">
              <a:solidFill>
                <a:schemeClr val="tx1"/>
              </a:solidFill>
            </a:endParaRPr>
          </a:p>
        </p:txBody>
      </p:sp>
    </p:spTree>
    <p:extLst>
      <p:ext uri="{BB962C8B-B14F-4D97-AF65-F5344CB8AC3E}">
        <p14:creationId xmlns:p14="http://schemas.microsoft.com/office/powerpoint/2010/main" val="15017963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939799"/>
          </a:xfrm>
        </p:spPr>
        <p:txBody>
          <a:bodyPr>
            <a:normAutofit/>
          </a:bodyPr>
          <a:lstStyle/>
          <a:p>
            <a:pPr algn="r"/>
            <a:r>
              <a:rPr lang="ar-IQ" sz="3200" dirty="0" smtClean="0"/>
              <a:t>عائلة حلم المخازن </a:t>
            </a:r>
            <a:r>
              <a:rPr lang="en-US" sz="3200" dirty="0" smtClean="0"/>
              <a:t>Acaridae           </a:t>
            </a:r>
            <a:endParaRPr lang="ar-SA" sz="3200" dirty="0"/>
          </a:p>
        </p:txBody>
      </p:sp>
      <p:sp>
        <p:nvSpPr>
          <p:cNvPr id="3" name="عنوان فرعي 2"/>
          <p:cNvSpPr>
            <a:spLocks noGrp="1"/>
          </p:cNvSpPr>
          <p:nvPr>
            <p:ph type="subTitle" idx="1"/>
          </p:nvPr>
        </p:nvSpPr>
        <p:spPr>
          <a:xfrm>
            <a:off x="152400" y="1219200"/>
            <a:ext cx="8839200" cy="5500914"/>
          </a:xfrm>
        </p:spPr>
        <p:txBody>
          <a:bodyPr>
            <a:normAutofit/>
          </a:bodyPr>
          <a:lstStyle/>
          <a:p>
            <a:pPr algn="r">
              <a:lnSpc>
                <a:spcPct val="150000"/>
              </a:lnSpc>
            </a:pPr>
            <a:r>
              <a:rPr lang="ar-IQ" sz="2000" dirty="0" smtClean="0">
                <a:solidFill>
                  <a:schemeClr val="tx1"/>
                </a:solidFill>
              </a:rPr>
              <a:t>الجسم مقسم الى منطقتين يفصل بينهما درز عرضي ، الافراد بيضاء اللون عادة </a:t>
            </a:r>
            <a:r>
              <a:rPr lang="ar-IQ" sz="2000" dirty="0" err="1" smtClean="0">
                <a:solidFill>
                  <a:schemeClr val="tx1"/>
                </a:solidFill>
              </a:rPr>
              <a:t>والكيوتكل</a:t>
            </a:r>
            <a:r>
              <a:rPr lang="ar-IQ" sz="2000" dirty="0" smtClean="0">
                <a:solidFill>
                  <a:schemeClr val="tx1"/>
                </a:solidFill>
              </a:rPr>
              <a:t> صلب سميك ولامع. والفكوك مسننة ويحمل الجسم القدمي الامامي خمسة ازواج من الشعيرات ويلاحظ وجود اختزال في هذه الشعيرات كما في </a:t>
            </a:r>
            <a:r>
              <a:rPr lang="en-US" sz="2000" i="1" dirty="0" err="1" smtClean="0">
                <a:solidFill>
                  <a:schemeClr val="tx1"/>
                </a:solidFill>
              </a:rPr>
              <a:t>Tyreoephagus</a:t>
            </a:r>
            <a:r>
              <a:rPr lang="en-US" sz="2000" i="1" dirty="0" smtClean="0">
                <a:solidFill>
                  <a:schemeClr val="tx1"/>
                </a:solidFill>
              </a:rPr>
              <a:t> </a:t>
            </a:r>
            <a:r>
              <a:rPr lang="ar-IQ" sz="2000" i="1" dirty="0" smtClean="0">
                <a:solidFill>
                  <a:schemeClr val="tx1"/>
                </a:solidFill>
              </a:rPr>
              <a:t> </a:t>
            </a:r>
            <a:r>
              <a:rPr lang="ar-IQ" sz="2000" dirty="0" smtClean="0">
                <a:solidFill>
                  <a:schemeClr val="tx1"/>
                </a:solidFill>
              </a:rPr>
              <a:t>و</a:t>
            </a:r>
            <a:r>
              <a:rPr lang="ar-IQ" sz="2000" i="1" dirty="0" smtClean="0">
                <a:solidFill>
                  <a:schemeClr val="tx1"/>
                </a:solidFill>
              </a:rPr>
              <a:t> </a:t>
            </a:r>
            <a:r>
              <a:rPr lang="en-US" sz="2000" i="1" dirty="0" err="1" smtClean="0">
                <a:solidFill>
                  <a:schemeClr val="tx1"/>
                </a:solidFill>
              </a:rPr>
              <a:t>Histiogaster</a:t>
            </a:r>
            <a:r>
              <a:rPr lang="en-US" sz="2000" i="1" dirty="0" smtClean="0">
                <a:solidFill>
                  <a:schemeClr val="tx1"/>
                </a:solidFill>
              </a:rPr>
              <a:t> </a:t>
            </a:r>
            <a:r>
              <a:rPr lang="ar-IQ" sz="2000" i="1" dirty="0" smtClean="0">
                <a:solidFill>
                  <a:schemeClr val="tx1"/>
                </a:solidFill>
              </a:rPr>
              <a:t> </a:t>
            </a:r>
            <a:r>
              <a:rPr lang="ar-IQ" sz="2000" dirty="0" smtClean="0">
                <a:solidFill>
                  <a:schemeClr val="tx1"/>
                </a:solidFill>
              </a:rPr>
              <a:t> وعادة الجزء الامامي من الجسم  القدمي يكون مغطى بغطاء ، توجد فتحة التناسل بين حرقفة الرجل الثالثة والرابعة في كلا الجنسين ، والحرقفة في الازواج  الثلاثة الاولى تحمل شوكة على السطح البطني ، والرسغ اطول من الساق . </a:t>
            </a:r>
          </a:p>
          <a:p>
            <a:pPr algn="r">
              <a:lnSpc>
                <a:spcPct val="150000"/>
              </a:lnSpc>
            </a:pPr>
            <a:r>
              <a:rPr lang="ar-IQ" sz="2000" b="1" dirty="0" smtClean="0">
                <a:solidFill>
                  <a:schemeClr val="tx1"/>
                </a:solidFill>
              </a:rPr>
              <a:t>الانتشار : </a:t>
            </a:r>
          </a:p>
          <a:p>
            <a:pPr algn="r">
              <a:lnSpc>
                <a:spcPct val="150000"/>
              </a:lnSpc>
            </a:pPr>
            <a:r>
              <a:rPr lang="ar-IQ" sz="2000" b="1" dirty="0" smtClean="0">
                <a:solidFill>
                  <a:schemeClr val="tx1"/>
                </a:solidFill>
              </a:rPr>
              <a:t>ا</a:t>
            </a:r>
            <a:r>
              <a:rPr lang="ar-IQ" sz="2000" dirty="0" smtClean="0">
                <a:solidFill>
                  <a:schemeClr val="tx1"/>
                </a:solidFill>
              </a:rPr>
              <a:t>فرادها</a:t>
            </a:r>
            <a:r>
              <a:rPr lang="ar-IQ" sz="2000" b="1" dirty="0" smtClean="0">
                <a:solidFill>
                  <a:schemeClr val="tx1"/>
                </a:solidFill>
              </a:rPr>
              <a:t> </a:t>
            </a:r>
            <a:r>
              <a:rPr lang="ar-IQ" sz="2000" dirty="0" smtClean="0">
                <a:solidFill>
                  <a:schemeClr val="tx1"/>
                </a:solidFill>
              </a:rPr>
              <a:t>واسعة الانتشار وتوجد في جميع البيئات ، كما توجد هذه الافراد في جميع انواع المواد العضوية فهي توجد في اللحم المخزون . وتوجد في الاوراق المتساقطة وعلى قلف الاشجار وفي الابصال المتحللة وفي الدرنات وفي الكما الطازج والمتعفن وفي اعشاش الطيور والثديات حتى تعيش مع الفضلات العضوية وفي بصيلات الشعيرات والريش . وتعيش على اجنة الحبوب وعلى الفطريات والطحالب التي تنمو على المواد الرطبة وكثير منها يأكل الحشرات الميتة والمتحللة . </a:t>
            </a:r>
            <a:endParaRPr lang="ar-SA" sz="2000" dirty="0">
              <a:solidFill>
                <a:schemeClr val="tx1"/>
              </a:solidFill>
            </a:endParaRPr>
          </a:p>
        </p:txBody>
      </p:sp>
    </p:spTree>
    <p:extLst>
      <p:ext uri="{BB962C8B-B14F-4D97-AF65-F5344CB8AC3E}">
        <p14:creationId xmlns:p14="http://schemas.microsoft.com/office/powerpoint/2010/main" val="275846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228600"/>
            <a:ext cx="7772400" cy="1447799"/>
          </a:xfrm>
        </p:spPr>
        <p:txBody>
          <a:bodyPr/>
          <a:lstStyle/>
          <a:p>
            <a:r>
              <a:rPr lang="ar-IQ" dirty="0" smtClean="0"/>
              <a:t>الحركة في الحلم </a:t>
            </a:r>
            <a:endParaRPr lang="ar-SA" dirty="0"/>
          </a:p>
        </p:txBody>
      </p:sp>
      <p:sp>
        <p:nvSpPr>
          <p:cNvPr id="3" name="عنوان فرعي 2"/>
          <p:cNvSpPr>
            <a:spLocks noGrp="1"/>
          </p:cNvSpPr>
          <p:nvPr>
            <p:ph type="subTitle" idx="1"/>
          </p:nvPr>
        </p:nvSpPr>
        <p:spPr>
          <a:xfrm>
            <a:off x="304801" y="1371600"/>
            <a:ext cx="8461828" cy="5334000"/>
          </a:xfrm>
        </p:spPr>
        <p:txBody>
          <a:bodyPr>
            <a:normAutofit/>
          </a:bodyPr>
          <a:lstStyle/>
          <a:p>
            <a:pPr algn="r"/>
            <a:r>
              <a:rPr lang="ar-IQ" sz="2400" dirty="0" smtClean="0">
                <a:solidFill>
                  <a:schemeClr val="tx1"/>
                </a:solidFill>
              </a:rPr>
              <a:t>يتحرك الحلم بواسطة الارجل تحمل البالغات والحوريات 4 أزواج من الارجل بينما تحمل اليرقات 3أزواج من الارجل ، وتكون كل رجل مقسمة الى سبع حلقات رئيسية هي الحرقفة </a:t>
            </a:r>
            <a:r>
              <a:rPr lang="en-US" sz="2400" dirty="0" err="1" smtClean="0">
                <a:solidFill>
                  <a:schemeClr val="tx1"/>
                </a:solidFill>
              </a:rPr>
              <a:t>Coxa</a:t>
            </a:r>
            <a:r>
              <a:rPr lang="en-US" sz="2400" dirty="0" smtClean="0">
                <a:solidFill>
                  <a:schemeClr val="tx1"/>
                </a:solidFill>
              </a:rPr>
              <a:t> </a:t>
            </a:r>
            <a:r>
              <a:rPr lang="ar-IQ" sz="2400" dirty="0" smtClean="0">
                <a:solidFill>
                  <a:schemeClr val="tx1"/>
                </a:solidFill>
              </a:rPr>
              <a:t>والمدور </a:t>
            </a:r>
            <a:r>
              <a:rPr lang="en-US" sz="2400" dirty="0" err="1" smtClean="0">
                <a:solidFill>
                  <a:schemeClr val="tx1"/>
                </a:solidFill>
              </a:rPr>
              <a:t>Torchanter</a:t>
            </a:r>
            <a:r>
              <a:rPr lang="ar-IQ" sz="2400" dirty="0" smtClean="0">
                <a:solidFill>
                  <a:schemeClr val="tx1"/>
                </a:solidFill>
              </a:rPr>
              <a:t>والفخذ </a:t>
            </a:r>
            <a:r>
              <a:rPr lang="en-US" sz="2400" dirty="0" smtClean="0">
                <a:solidFill>
                  <a:schemeClr val="tx1"/>
                </a:solidFill>
              </a:rPr>
              <a:t>Femur</a:t>
            </a:r>
            <a:r>
              <a:rPr lang="ar-IQ" sz="2400" dirty="0" smtClean="0">
                <a:solidFill>
                  <a:schemeClr val="tx1"/>
                </a:solidFill>
              </a:rPr>
              <a:t>والركبة </a:t>
            </a:r>
            <a:r>
              <a:rPr lang="en-US" sz="2400" dirty="0" smtClean="0">
                <a:solidFill>
                  <a:schemeClr val="tx1"/>
                </a:solidFill>
              </a:rPr>
              <a:t>Genu</a:t>
            </a:r>
            <a:r>
              <a:rPr lang="ar-IQ" sz="2400" dirty="0" smtClean="0">
                <a:solidFill>
                  <a:schemeClr val="tx1"/>
                </a:solidFill>
              </a:rPr>
              <a:t>والساق </a:t>
            </a:r>
            <a:r>
              <a:rPr lang="en-US" sz="2400" dirty="0" smtClean="0">
                <a:solidFill>
                  <a:schemeClr val="tx1"/>
                </a:solidFill>
              </a:rPr>
              <a:t>Tibia</a:t>
            </a:r>
            <a:r>
              <a:rPr lang="ar-IQ" sz="2400" dirty="0" smtClean="0">
                <a:solidFill>
                  <a:schemeClr val="tx1"/>
                </a:solidFill>
              </a:rPr>
              <a:t> والرسغ </a:t>
            </a:r>
            <a:r>
              <a:rPr lang="en-US" sz="2400" dirty="0" smtClean="0">
                <a:solidFill>
                  <a:schemeClr val="tx1"/>
                </a:solidFill>
              </a:rPr>
              <a:t>Tarsus</a:t>
            </a:r>
            <a:r>
              <a:rPr lang="ar-IQ" sz="2400" dirty="0" smtClean="0">
                <a:solidFill>
                  <a:schemeClr val="tx1"/>
                </a:solidFill>
              </a:rPr>
              <a:t>ومقدم الرسغ </a:t>
            </a:r>
            <a:r>
              <a:rPr lang="en-US" sz="2400" dirty="0" smtClean="0">
                <a:solidFill>
                  <a:schemeClr val="tx1"/>
                </a:solidFill>
              </a:rPr>
              <a:t> </a:t>
            </a:r>
          </a:p>
          <a:p>
            <a:pPr algn="r"/>
            <a:r>
              <a:rPr lang="en-US" sz="2400" dirty="0">
                <a:solidFill>
                  <a:schemeClr val="tx1"/>
                </a:solidFill>
              </a:rPr>
              <a:t> </a:t>
            </a:r>
            <a:r>
              <a:rPr lang="en-US" sz="2400" dirty="0" smtClean="0">
                <a:solidFill>
                  <a:schemeClr val="tx1"/>
                </a:solidFill>
              </a:rPr>
              <a:t>. </a:t>
            </a:r>
            <a:r>
              <a:rPr lang="en-US" sz="2400" dirty="0" err="1" smtClean="0">
                <a:solidFill>
                  <a:schemeClr val="tx1"/>
                </a:solidFill>
              </a:rPr>
              <a:t>Pretarsus</a:t>
            </a:r>
            <a:r>
              <a:rPr lang="ar-IQ" sz="2400" dirty="0" err="1" smtClean="0">
                <a:solidFill>
                  <a:schemeClr val="tx1"/>
                </a:solidFill>
              </a:rPr>
              <a:t>ويعتبرالرسغ</a:t>
            </a:r>
            <a:r>
              <a:rPr lang="ar-IQ" sz="2400" dirty="0" smtClean="0">
                <a:solidFill>
                  <a:schemeClr val="tx1"/>
                </a:solidFill>
              </a:rPr>
              <a:t> من اهم الصفات التقسيمية التي يعتمد عليها في تقسيم العوائل الى اجناسها . وتتحور ارجل الحلم حسب الوظيفة والمهمة التي تقوم بها الى الاتي :</a:t>
            </a:r>
          </a:p>
          <a:p>
            <a:pPr algn="r"/>
            <a:r>
              <a:rPr lang="ar-IQ" sz="2400" dirty="0" smtClean="0">
                <a:solidFill>
                  <a:schemeClr val="tx1"/>
                </a:solidFill>
              </a:rPr>
              <a:t>1- ارجل المشي  كما في معظم انواع الحلم </a:t>
            </a:r>
          </a:p>
          <a:p>
            <a:pPr algn="r"/>
            <a:r>
              <a:rPr lang="ar-IQ" sz="2400" dirty="0" smtClean="0">
                <a:solidFill>
                  <a:schemeClr val="tx1"/>
                </a:solidFill>
              </a:rPr>
              <a:t>2-ارجل سباحة في الحلم المائي </a:t>
            </a:r>
            <a:r>
              <a:rPr lang="en-US" sz="2400" dirty="0" err="1" smtClean="0">
                <a:solidFill>
                  <a:schemeClr val="tx1"/>
                </a:solidFill>
              </a:rPr>
              <a:t>Hydrachnella</a:t>
            </a:r>
            <a:r>
              <a:rPr lang="en-US" sz="2400" dirty="0" smtClean="0">
                <a:solidFill>
                  <a:schemeClr val="tx1"/>
                </a:solidFill>
              </a:rPr>
              <a:t> </a:t>
            </a:r>
            <a:endParaRPr lang="ar-IQ" sz="2400" dirty="0" smtClean="0">
              <a:solidFill>
                <a:schemeClr val="tx1"/>
              </a:solidFill>
            </a:endParaRPr>
          </a:p>
          <a:p>
            <a:pPr algn="r"/>
            <a:r>
              <a:rPr lang="ar-IQ" sz="2400" dirty="0" smtClean="0">
                <a:solidFill>
                  <a:schemeClr val="tx1"/>
                </a:solidFill>
              </a:rPr>
              <a:t>3- ارجل الصيد </a:t>
            </a:r>
            <a:r>
              <a:rPr lang="en-US" sz="2400" dirty="0" err="1" smtClean="0">
                <a:solidFill>
                  <a:schemeClr val="tx1"/>
                </a:solidFill>
              </a:rPr>
              <a:t>Ewingidae</a:t>
            </a:r>
            <a:endParaRPr lang="ar-IQ" sz="2400" dirty="0" smtClean="0">
              <a:solidFill>
                <a:schemeClr val="tx1"/>
              </a:solidFill>
            </a:endParaRPr>
          </a:p>
          <a:p>
            <a:pPr algn="r"/>
            <a:r>
              <a:rPr lang="ar-IQ" sz="2400" dirty="0" smtClean="0">
                <a:solidFill>
                  <a:schemeClr val="tx1"/>
                </a:solidFill>
              </a:rPr>
              <a:t>4- ارجل الجماع في ذكور عائلة </a:t>
            </a:r>
            <a:r>
              <a:rPr lang="en-US" sz="2400" dirty="0" err="1" smtClean="0">
                <a:solidFill>
                  <a:schemeClr val="tx1"/>
                </a:solidFill>
              </a:rPr>
              <a:t>Tarsonemidae</a:t>
            </a:r>
            <a:r>
              <a:rPr lang="en-US" sz="2400" dirty="0" smtClean="0">
                <a:solidFill>
                  <a:schemeClr val="tx1"/>
                </a:solidFill>
              </a:rPr>
              <a:t> </a:t>
            </a:r>
            <a:endParaRPr lang="ar-IQ" sz="2400" dirty="0" smtClean="0">
              <a:solidFill>
                <a:schemeClr val="tx1"/>
              </a:solidFill>
            </a:endParaRPr>
          </a:p>
          <a:p>
            <a:pPr algn="r"/>
            <a:r>
              <a:rPr lang="ar-IQ" sz="2400" dirty="0" smtClean="0">
                <a:solidFill>
                  <a:schemeClr val="tx1"/>
                </a:solidFill>
              </a:rPr>
              <a:t>5- ارجل حسية في </a:t>
            </a:r>
            <a:r>
              <a:rPr lang="en-US" sz="2400" dirty="0" err="1" smtClean="0">
                <a:solidFill>
                  <a:schemeClr val="tx1"/>
                </a:solidFill>
              </a:rPr>
              <a:t>Macrochelidae</a:t>
            </a:r>
            <a:r>
              <a:rPr lang="en-US" sz="2400" dirty="0" smtClean="0">
                <a:solidFill>
                  <a:schemeClr val="tx1"/>
                </a:solidFill>
              </a:rPr>
              <a:t> </a:t>
            </a:r>
            <a:endParaRPr lang="ar-IQ" sz="2400" dirty="0" smtClean="0">
              <a:solidFill>
                <a:schemeClr val="tx1"/>
              </a:solidFill>
            </a:endParaRPr>
          </a:p>
          <a:p>
            <a:pPr algn="r"/>
            <a:endParaRPr lang="ar-SA" sz="2400" dirty="0"/>
          </a:p>
        </p:txBody>
      </p:sp>
    </p:spTree>
    <p:extLst>
      <p:ext uri="{BB962C8B-B14F-4D97-AF65-F5344CB8AC3E}">
        <p14:creationId xmlns:p14="http://schemas.microsoft.com/office/powerpoint/2010/main" val="34326060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19315"/>
            <a:ext cx="7772400" cy="899885"/>
          </a:xfrm>
        </p:spPr>
        <p:txBody>
          <a:bodyPr>
            <a:normAutofit/>
          </a:bodyPr>
          <a:lstStyle/>
          <a:p>
            <a:pPr algn="r"/>
            <a:r>
              <a:rPr lang="ar-IQ" sz="2800" dirty="0" smtClean="0"/>
              <a:t>1- حلم الابصال  </a:t>
            </a:r>
            <a:r>
              <a:rPr lang="en-US" sz="2800" i="1" dirty="0" err="1" smtClean="0"/>
              <a:t>Rhizoglyphus</a:t>
            </a:r>
            <a:r>
              <a:rPr lang="en-US" sz="2800" i="1" dirty="0" smtClean="0"/>
              <a:t>    </a:t>
            </a:r>
            <a:r>
              <a:rPr lang="en-US" sz="2800" i="1" dirty="0" err="1" smtClean="0"/>
              <a:t>echinopus</a:t>
            </a:r>
            <a:r>
              <a:rPr lang="en-US" sz="2800" i="1" dirty="0" smtClean="0"/>
              <a:t>              </a:t>
            </a:r>
            <a:endParaRPr lang="ar-SA" sz="2800" i="1" dirty="0"/>
          </a:p>
        </p:txBody>
      </p:sp>
      <p:sp>
        <p:nvSpPr>
          <p:cNvPr id="3" name="عنوان فرعي 2"/>
          <p:cNvSpPr>
            <a:spLocks noGrp="1"/>
          </p:cNvSpPr>
          <p:nvPr>
            <p:ph type="subTitle" idx="1"/>
          </p:nvPr>
        </p:nvSpPr>
        <p:spPr>
          <a:xfrm>
            <a:off x="228600" y="1295400"/>
            <a:ext cx="8610600" cy="5410200"/>
          </a:xfrm>
        </p:spPr>
        <p:txBody>
          <a:bodyPr>
            <a:normAutofit/>
          </a:bodyPr>
          <a:lstStyle/>
          <a:p>
            <a:pPr algn="r">
              <a:lnSpc>
                <a:spcPct val="150000"/>
              </a:lnSpc>
            </a:pPr>
            <a:r>
              <a:rPr lang="ar-IQ" sz="2000" dirty="0" smtClean="0">
                <a:solidFill>
                  <a:schemeClr val="tx1"/>
                </a:solidFill>
              </a:rPr>
              <a:t>يصيب الابصال وهو واسع الانتشار ويوجد في جميع انحاء العالم ومن عوائله ابصال الزينة كالنرجس </a:t>
            </a:r>
            <a:r>
              <a:rPr lang="ar-IQ" sz="2000" dirty="0" err="1" smtClean="0">
                <a:solidFill>
                  <a:schemeClr val="tx1"/>
                </a:solidFill>
              </a:rPr>
              <a:t>والتيولب</a:t>
            </a:r>
            <a:r>
              <a:rPr lang="ar-IQ" sz="2000" dirty="0" smtClean="0">
                <a:solidFill>
                  <a:schemeClr val="tx1"/>
                </a:solidFill>
              </a:rPr>
              <a:t> وابصال الاكل ودرنات البطاطا . افراده ذات جسم منتفخ ولونه ابيض سمني واجزاء فمه وارجله بنية اللون .</a:t>
            </a:r>
          </a:p>
          <a:p>
            <a:pPr algn="r">
              <a:lnSpc>
                <a:spcPct val="150000"/>
              </a:lnSpc>
            </a:pPr>
            <a:r>
              <a:rPr lang="ar-IQ" sz="2000" b="1" dirty="0" smtClean="0">
                <a:solidFill>
                  <a:schemeClr val="tx1"/>
                </a:solidFill>
              </a:rPr>
              <a:t>اعراض</a:t>
            </a:r>
            <a:r>
              <a:rPr lang="ar-IQ" sz="2000" dirty="0" smtClean="0">
                <a:solidFill>
                  <a:schemeClr val="tx1"/>
                </a:solidFill>
              </a:rPr>
              <a:t> </a:t>
            </a:r>
            <a:r>
              <a:rPr lang="ar-IQ" sz="2000" b="1" dirty="0" smtClean="0">
                <a:solidFill>
                  <a:schemeClr val="tx1"/>
                </a:solidFill>
              </a:rPr>
              <a:t>الاصابة والضرر:</a:t>
            </a:r>
          </a:p>
          <a:p>
            <a:pPr algn="r">
              <a:lnSpc>
                <a:spcPct val="150000"/>
              </a:lnSpc>
            </a:pPr>
            <a:r>
              <a:rPr lang="ar-IQ" sz="2000" dirty="0" smtClean="0">
                <a:solidFill>
                  <a:schemeClr val="tx1"/>
                </a:solidFill>
              </a:rPr>
              <a:t>يتغذى هذا النوع على الدرنات وخاصة ذات القشرة الرقيقة التي تسمح بدخول الحلم ، وفي حالة الشحنات الموجودة على السفن  يفسد هذا النوع حوالي 15 – 20 % من هذه الابصال ، وان هذا الفساد لا يرجع الى الحلم وحده وانما يرجع الى عوامل اخرى كثيرة . </a:t>
            </a:r>
          </a:p>
          <a:p>
            <a:pPr algn="r">
              <a:lnSpc>
                <a:spcPct val="150000"/>
              </a:lnSpc>
            </a:pPr>
            <a:r>
              <a:rPr lang="ar-IQ" sz="2000" dirty="0" smtClean="0">
                <a:solidFill>
                  <a:schemeClr val="tx1"/>
                </a:solidFill>
              </a:rPr>
              <a:t>وفي الحقل يسبب هذا الحلم اضرارا بسيطة في النباتات السليمة ويؤثر فقط في الابصال المتعفنة وكذلك يعتبر ناقل للفطريات والبكتريا ويحقنها داخل الدرنات والابصال اثناء عملية التغذية .</a:t>
            </a:r>
            <a:endParaRPr lang="ar-SA" sz="2000" dirty="0">
              <a:solidFill>
                <a:schemeClr val="tx1"/>
              </a:solidFill>
            </a:endParaRPr>
          </a:p>
        </p:txBody>
      </p:sp>
    </p:spTree>
    <p:extLst>
      <p:ext uri="{BB962C8B-B14F-4D97-AF65-F5344CB8AC3E}">
        <p14:creationId xmlns:p14="http://schemas.microsoft.com/office/powerpoint/2010/main" val="31219933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1135742"/>
          </a:xfrm>
        </p:spPr>
        <p:txBody>
          <a:bodyPr>
            <a:normAutofit/>
          </a:bodyPr>
          <a:lstStyle/>
          <a:p>
            <a:pPr algn="r"/>
            <a:r>
              <a:rPr lang="ar-IQ" sz="2800" dirty="0" smtClean="0"/>
              <a:t>2- </a:t>
            </a:r>
            <a:r>
              <a:rPr lang="ar-IQ" sz="2800" dirty="0" err="1" smtClean="0"/>
              <a:t>اكاروس</a:t>
            </a:r>
            <a:r>
              <a:rPr lang="ar-IQ" sz="2800" dirty="0" smtClean="0"/>
              <a:t> الجبن </a:t>
            </a:r>
            <a:r>
              <a:rPr lang="en-US" sz="2800" i="1" dirty="0" err="1" smtClean="0"/>
              <a:t>Acarus</a:t>
            </a:r>
            <a:r>
              <a:rPr lang="en-US" sz="2800" i="1" dirty="0" smtClean="0"/>
              <a:t>    </a:t>
            </a:r>
            <a:r>
              <a:rPr lang="en-US" sz="2800" i="1" dirty="0" err="1" smtClean="0"/>
              <a:t>siro</a:t>
            </a:r>
            <a:r>
              <a:rPr lang="en-US" sz="2800" i="1" dirty="0" smtClean="0"/>
              <a:t>   </a:t>
            </a:r>
            <a:endParaRPr lang="ar-SA" sz="2800" i="1" dirty="0"/>
          </a:p>
        </p:txBody>
      </p:sp>
      <p:sp>
        <p:nvSpPr>
          <p:cNvPr id="3" name="عنوان فرعي 2"/>
          <p:cNvSpPr>
            <a:spLocks noGrp="1"/>
          </p:cNvSpPr>
          <p:nvPr>
            <p:ph type="subTitle" idx="1"/>
          </p:nvPr>
        </p:nvSpPr>
        <p:spPr>
          <a:xfrm>
            <a:off x="304800" y="1146629"/>
            <a:ext cx="8686800" cy="5500914"/>
          </a:xfrm>
        </p:spPr>
        <p:txBody>
          <a:bodyPr>
            <a:normAutofit/>
          </a:bodyPr>
          <a:lstStyle/>
          <a:p>
            <a:pPr algn="r">
              <a:lnSpc>
                <a:spcPct val="150000"/>
              </a:lnSpc>
            </a:pPr>
            <a:r>
              <a:rPr lang="ar-IQ" sz="2000" dirty="0" smtClean="0">
                <a:solidFill>
                  <a:schemeClr val="tx1"/>
                </a:solidFill>
              </a:rPr>
              <a:t>واسع الانتشار ويوجد في الحبوب والطحين وكذلك في الجبن والفواكه المجففة والخضروات ويصيب الحبوب السليمة التي تبلغ نسبة الرطوبة بها 11.5% على الاقل ، يتغذى على الحبوب ويتركز في الغلاف الخارجي .</a:t>
            </a:r>
          </a:p>
          <a:p>
            <a:pPr algn="r">
              <a:lnSpc>
                <a:spcPct val="150000"/>
              </a:lnSpc>
            </a:pPr>
            <a:r>
              <a:rPr lang="ar-IQ" sz="2000" dirty="0" smtClean="0">
                <a:solidFill>
                  <a:schemeClr val="tx1"/>
                </a:solidFill>
              </a:rPr>
              <a:t>جسم الحيوان كبير نسبيا ولونه ابيض كريمي ، الارجل واجزاء الفم بنية اللون . تستغرق دورة حياته من 9 – 11 يوم في درجة حرارة 23 م ورطوبة  نسبية 87% .</a:t>
            </a:r>
            <a:endParaRPr lang="ar-SA" sz="2000" dirty="0">
              <a:solidFill>
                <a:schemeClr val="tx1"/>
              </a:solidFill>
            </a:endParaRPr>
          </a:p>
        </p:txBody>
      </p:sp>
    </p:spTree>
    <p:extLst>
      <p:ext uri="{BB962C8B-B14F-4D97-AF65-F5344CB8AC3E}">
        <p14:creationId xmlns:p14="http://schemas.microsoft.com/office/powerpoint/2010/main" val="2672276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19315"/>
            <a:ext cx="7772400" cy="899885"/>
          </a:xfrm>
        </p:spPr>
        <p:txBody>
          <a:bodyPr>
            <a:normAutofit/>
          </a:bodyPr>
          <a:lstStyle/>
          <a:p>
            <a:r>
              <a:rPr lang="ar-IQ" sz="2800" dirty="0" smtClean="0"/>
              <a:t>مبيدات </a:t>
            </a:r>
            <a:r>
              <a:rPr lang="ar-IQ" sz="2800" dirty="0" err="1" smtClean="0"/>
              <a:t>الاكاروسات</a:t>
            </a:r>
            <a:r>
              <a:rPr lang="ar-IQ" sz="2800" dirty="0" smtClean="0"/>
              <a:t> </a:t>
            </a:r>
            <a:r>
              <a:rPr lang="en-US" sz="2800" dirty="0" err="1" smtClean="0"/>
              <a:t>Acaricides</a:t>
            </a:r>
            <a:r>
              <a:rPr lang="en-US" sz="2800" dirty="0" smtClean="0"/>
              <a:t>    </a:t>
            </a:r>
            <a:endParaRPr lang="ar-SA" sz="2800" dirty="0"/>
          </a:p>
        </p:txBody>
      </p:sp>
      <p:sp>
        <p:nvSpPr>
          <p:cNvPr id="3" name="عنوان فرعي 2"/>
          <p:cNvSpPr>
            <a:spLocks noGrp="1"/>
          </p:cNvSpPr>
          <p:nvPr>
            <p:ph type="subTitle" idx="1"/>
          </p:nvPr>
        </p:nvSpPr>
        <p:spPr>
          <a:xfrm>
            <a:off x="246743" y="1146629"/>
            <a:ext cx="8668657" cy="5544457"/>
          </a:xfrm>
        </p:spPr>
        <p:txBody>
          <a:bodyPr>
            <a:normAutofit/>
          </a:bodyPr>
          <a:lstStyle/>
          <a:p>
            <a:pPr algn="r"/>
            <a:r>
              <a:rPr lang="ar-IQ" sz="2000" dirty="0" smtClean="0">
                <a:solidFill>
                  <a:schemeClr val="tx1"/>
                </a:solidFill>
              </a:rPr>
              <a:t>ان التشابه النسبي </a:t>
            </a:r>
            <a:r>
              <a:rPr lang="ar-IQ" sz="2000" dirty="0" err="1" smtClean="0">
                <a:solidFill>
                  <a:schemeClr val="tx1"/>
                </a:solidFill>
              </a:rPr>
              <a:t>الكبيرفي</a:t>
            </a:r>
            <a:r>
              <a:rPr lang="ar-IQ" sz="2000" dirty="0" smtClean="0">
                <a:solidFill>
                  <a:schemeClr val="tx1"/>
                </a:solidFill>
              </a:rPr>
              <a:t> النواحي </a:t>
            </a:r>
            <a:r>
              <a:rPr lang="ar-IQ" sz="2000" dirty="0" err="1" smtClean="0">
                <a:solidFill>
                  <a:schemeClr val="tx1"/>
                </a:solidFill>
              </a:rPr>
              <a:t>الفسلجية</a:t>
            </a:r>
            <a:r>
              <a:rPr lang="ar-IQ" sz="2000" dirty="0" smtClean="0">
                <a:solidFill>
                  <a:schemeClr val="tx1"/>
                </a:solidFill>
              </a:rPr>
              <a:t> والتركيبية بين </a:t>
            </a:r>
            <a:r>
              <a:rPr lang="ar-IQ" sz="2000" dirty="0" err="1" smtClean="0">
                <a:solidFill>
                  <a:schemeClr val="tx1"/>
                </a:solidFill>
              </a:rPr>
              <a:t>الاكاروسات</a:t>
            </a:r>
            <a:r>
              <a:rPr lang="ar-IQ" sz="2000" dirty="0" smtClean="0">
                <a:solidFill>
                  <a:schemeClr val="tx1"/>
                </a:solidFill>
              </a:rPr>
              <a:t>  والحشرات كونهما ينتميان الى شعبة مفصلية الارجل ، له دور كبير في تشابه المجاميع الكيميائية التي تنتمي اليها مبيدات </a:t>
            </a:r>
            <a:r>
              <a:rPr lang="ar-IQ" sz="2000" dirty="0" err="1" smtClean="0">
                <a:solidFill>
                  <a:schemeClr val="tx1"/>
                </a:solidFill>
              </a:rPr>
              <a:t>الاكاروسات</a:t>
            </a:r>
            <a:r>
              <a:rPr lang="ar-IQ" sz="2000" dirty="0" smtClean="0">
                <a:solidFill>
                  <a:schemeClr val="tx1"/>
                </a:solidFill>
              </a:rPr>
              <a:t> والحشرات  . ان هناك نقطة اساسية في سلوك الحلم يجب الانتباه اليها وهي ان الحلم يمتلك مطاطية وراثية عالية اذ ان عدد الكروموسومات للحلم </a:t>
            </a:r>
            <a:r>
              <a:rPr lang="ar-IQ" sz="2000" dirty="0" err="1" smtClean="0">
                <a:solidFill>
                  <a:schemeClr val="tx1"/>
                </a:solidFill>
              </a:rPr>
              <a:t>لايزيد</a:t>
            </a:r>
            <a:r>
              <a:rPr lang="ar-IQ" sz="2000" dirty="0" smtClean="0">
                <a:solidFill>
                  <a:schemeClr val="tx1"/>
                </a:solidFill>
              </a:rPr>
              <a:t> عن 4 ازواج ولذلك فانه يستطيع ان يغير مواقع الجينات على الكروموسومات اسرع من غيره من الحيوانات  وهذه الصفة اعطته امكانية اظهار صفة المقاومة للمبيدات بسرعة ولهذا السبب فان البقاء على مادة كيميائية واحدة في مكافحته سوف تحقق الهدف بشكل متكامل وكذلك يمكن ان تعاود الاصابة بالحلم بعد استعمال مبيد معين وذلك بسبب تكاثر افراد الحلم التي اخطاها الرش او نتيجة الانتقال من المعيلات غير </a:t>
            </a:r>
            <a:r>
              <a:rPr lang="ar-IQ" sz="2000" dirty="0" err="1" smtClean="0">
                <a:solidFill>
                  <a:schemeClr val="tx1"/>
                </a:solidFill>
              </a:rPr>
              <a:t>المغشوشةداخل</a:t>
            </a:r>
            <a:r>
              <a:rPr lang="ar-IQ" sz="2000" dirty="0" smtClean="0">
                <a:solidFill>
                  <a:schemeClr val="tx1"/>
                </a:solidFill>
              </a:rPr>
              <a:t> او خارج البستان او الحقل </a:t>
            </a:r>
            <a:r>
              <a:rPr lang="ar-IQ" sz="2000" dirty="0" err="1" smtClean="0">
                <a:solidFill>
                  <a:schemeClr val="tx1"/>
                </a:solidFill>
              </a:rPr>
              <a:t>باللاضافة</a:t>
            </a:r>
            <a:r>
              <a:rPr lang="ar-IQ" sz="2000" dirty="0" smtClean="0">
                <a:solidFill>
                  <a:schemeClr val="tx1"/>
                </a:solidFill>
              </a:rPr>
              <a:t> للسبب المذكور اعلاه. </a:t>
            </a:r>
          </a:p>
          <a:p>
            <a:pPr algn="r"/>
            <a:r>
              <a:rPr lang="ar-IQ" sz="2000" dirty="0" smtClean="0">
                <a:solidFill>
                  <a:schemeClr val="tx1"/>
                </a:solidFill>
              </a:rPr>
              <a:t>الاسس المعتمدة في تقسيم مبيدات الحلم :</a:t>
            </a:r>
          </a:p>
          <a:p>
            <a:pPr algn="r"/>
            <a:r>
              <a:rPr lang="ar-IQ" sz="2000" dirty="0" smtClean="0">
                <a:solidFill>
                  <a:schemeClr val="tx1"/>
                </a:solidFill>
              </a:rPr>
              <a:t>اولا: تقسيم مبيدات </a:t>
            </a:r>
            <a:r>
              <a:rPr lang="ar-IQ" sz="2000" dirty="0" err="1" smtClean="0">
                <a:solidFill>
                  <a:schemeClr val="tx1"/>
                </a:solidFill>
              </a:rPr>
              <a:t>الاكاروسات</a:t>
            </a:r>
            <a:r>
              <a:rPr lang="ar-IQ" sz="2000" dirty="0" smtClean="0">
                <a:solidFill>
                  <a:schemeClr val="tx1"/>
                </a:solidFill>
              </a:rPr>
              <a:t> بحسب سميتها  وتقسم الى المجاميع الاتية : </a:t>
            </a:r>
          </a:p>
          <a:p>
            <a:pPr algn="r"/>
            <a:r>
              <a:rPr lang="ar-IQ" sz="2000" dirty="0" smtClean="0">
                <a:solidFill>
                  <a:schemeClr val="tx1"/>
                </a:solidFill>
              </a:rPr>
              <a:t>1- مبيدات شديدة السمية تتراوح قيمة الجرعة القاتلة لنصف الافراد المختبرة بين 0 -50 ملغم \ كغم من وزن الكائن المختبر </a:t>
            </a:r>
            <a:r>
              <a:rPr lang="ar-IQ" sz="2000" dirty="0" err="1" smtClean="0">
                <a:solidFill>
                  <a:schemeClr val="tx1"/>
                </a:solidFill>
              </a:rPr>
              <a:t>ماخوذة</a:t>
            </a:r>
            <a:r>
              <a:rPr lang="ar-IQ" sz="2000" dirty="0" smtClean="0">
                <a:solidFill>
                  <a:schemeClr val="tx1"/>
                </a:solidFill>
              </a:rPr>
              <a:t> عن طريق الفم .</a:t>
            </a:r>
          </a:p>
          <a:p>
            <a:pPr algn="r"/>
            <a:r>
              <a:rPr lang="ar-IQ" sz="2000" dirty="0" smtClean="0">
                <a:solidFill>
                  <a:schemeClr val="tx1"/>
                </a:solidFill>
              </a:rPr>
              <a:t>2- مبيدات متوسطة السمية تتراوح قيمة الجرعة النصفية القاتلة عن طريق الفم بين 50 – 500 ملغم \ كغم من وزن الكائن المختبر.</a:t>
            </a:r>
          </a:p>
          <a:p>
            <a:pPr algn="r"/>
            <a:r>
              <a:rPr lang="ar-IQ" sz="2000" dirty="0" smtClean="0">
                <a:solidFill>
                  <a:schemeClr val="tx1"/>
                </a:solidFill>
              </a:rPr>
              <a:t>3- مبيدات قليلة السمية تتراوح قيمة </a:t>
            </a:r>
            <a:r>
              <a:rPr lang="en-US" sz="2000" dirty="0" smtClean="0">
                <a:solidFill>
                  <a:schemeClr val="tx1"/>
                </a:solidFill>
              </a:rPr>
              <a:t>LD 50 </a:t>
            </a:r>
            <a:r>
              <a:rPr lang="ar-IQ" sz="2000" dirty="0" smtClean="0">
                <a:solidFill>
                  <a:schemeClr val="tx1"/>
                </a:solidFill>
              </a:rPr>
              <a:t> لها بين 500 – 5000 ملغم \كغم من وزن الكائن المختبر</a:t>
            </a:r>
            <a:endParaRPr lang="ar-SA" sz="2000" dirty="0">
              <a:solidFill>
                <a:schemeClr val="tx1"/>
              </a:solidFill>
            </a:endParaRPr>
          </a:p>
        </p:txBody>
      </p:sp>
    </p:spTree>
    <p:extLst>
      <p:ext uri="{BB962C8B-B14F-4D97-AF65-F5344CB8AC3E}">
        <p14:creationId xmlns:p14="http://schemas.microsoft.com/office/powerpoint/2010/main" val="30111653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914399"/>
          </a:xfrm>
        </p:spPr>
        <p:txBody>
          <a:bodyPr>
            <a:normAutofit/>
          </a:bodyPr>
          <a:lstStyle/>
          <a:p>
            <a:pPr algn="r"/>
            <a:r>
              <a:rPr lang="ar-IQ" sz="2400" dirty="0" smtClean="0"/>
              <a:t>ثانيا :تقسيم مبيدات الحلم حسب طرقة تغطيتها للسطوح المعاملة </a:t>
            </a:r>
            <a:endParaRPr lang="ar-SA" sz="2400" dirty="0"/>
          </a:p>
        </p:txBody>
      </p:sp>
      <p:sp>
        <p:nvSpPr>
          <p:cNvPr id="3" name="عنوان فرعي 2"/>
          <p:cNvSpPr>
            <a:spLocks noGrp="1"/>
          </p:cNvSpPr>
          <p:nvPr>
            <p:ph type="subTitle" idx="1"/>
          </p:nvPr>
        </p:nvSpPr>
        <p:spPr>
          <a:xfrm>
            <a:off x="130629" y="1019627"/>
            <a:ext cx="8860971" cy="5715001"/>
          </a:xfrm>
        </p:spPr>
        <p:txBody>
          <a:bodyPr>
            <a:normAutofit/>
          </a:bodyPr>
          <a:lstStyle/>
          <a:p>
            <a:pPr algn="r"/>
            <a:r>
              <a:rPr lang="ar-IQ" sz="2000" dirty="0" smtClean="0">
                <a:solidFill>
                  <a:schemeClr val="tx1"/>
                </a:solidFill>
              </a:rPr>
              <a:t>1- مبيدات الحلم غير الجهازية وهي مجموعة المبيدات  التي عند استخدامها على المواد او النباتات المعاملة رشا او تعفير وتبقى معظمها فوق السوح المعاملة وتعمل في هذه الحالة على وقاية المواد من الاصابة بالحلم وقد ينفذ منها قسم موضعيا الى داخل النسيج النباتي اي ينفذ من السطح العلوي الى السطح السفلي للورقة النباتية وبذلك تتأثر </a:t>
            </a:r>
            <a:r>
              <a:rPr lang="ar-IQ" sz="2000" dirty="0" err="1" smtClean="0">
                <a:solidFill>
                  <a:schemeClr val="tx1"/>
                </a:solidFill>
              </a:rPr>
              <a:t>الاكاروسات</a:t>
            </a:r>
            <a:r>
              <a:rPr lang="ar-IQ" sz="2000" dirty="0" smtClean="0">
                <a:solidFill>
                  <a:schemeClr val="tx1"/>
                </a:solidFill>
              </a:rPr>
              <a:t> التي تتغذى على اسفل الورقة النباتية .</a:t>
            </a:r>
          </a:p>
          <a:p>
            <a:pPr algn="r"/>
            <a:r>
              <a:rPr lang="ar-IQ" sz="2000" dirty="0" smtClean="0">
                <a:solidFill>
                  <a:schemeClr val="tx1"/>
                </a:solidFill>
              </a:rPr>
              <a:t>2- مبيدات الحلم الجهازية  وهي مجموعة المبيدات القادرة على النفاذ داخل انسجة النبات والانتقال الى مختلف الاجزاء الاخرى بكميات كافية لقتل الحلم ووقاية </a:t>
            </a:r>
            <a:r>
              <a:rPr lang="ar-IQ" sz="2000" dirty="0" err="1" smtClean="0">
                <a:solidFill>
                  <a:schemeClr val="tx1"/>
                </a:solidFill>
              </a:rPr>
              <a:t>النموات</a:t>
            </a:r>
            <a:r>
              <a:rPr lang="ar-IQ" sz="2000" dirty="0" smtClean="0">
                <a:solidFill>
                  <a:schemeClr val="tx1"/>
                </a:solidFill>
              </a:rPr>
              <a:t> الحديثة من الاصابات الجديدة  . </a:t>
            </a:r>
          </a:p>
          <a:p>
            <a:pPr algn="r"/>
            <a:r>
              <a:rPr lang="ar-IQ" sz="2000" dirty="0" smtClean="0">
                <a:solidFill>
                  <a:schemeClr val="tx1"/>
                </a:solidFill>
              </a:rPr>
              <a:t>تقسم هذه المجموعة من المبيدات الى مجموعتين بحسب النسيج النباتي الذب تنتقل فيه الى : </a:t>
            </a:r>
          </a:p>
          <a:p>
            <a:pPr algn="r"/>
            <a:r>
              <a:rPr lang="ar-IQ" sz="2000" dirty="0" smtClean="0">
                <a:solidFill>
                  <a:schemeClr val="tx1"/>
                </a:solidFill>
              </a:rPr>
              <a:t>أ – مبيدات جهازية </a:t>
            </a:r>
            <a:r>
              <a:rPr lang="ar-IQ" sz="2000" dirty="0" err="1" smtClean="0">
                <a:solidFill>
                  <a:schemeClr val="tx1"/>
                </a:solidFill>
              </a:rPr>
              <a:t>لحائية</a:t>
            </a:r>
            <a:r>
              <a:rPr lang="ar-IQ" sz="2000" dirty="0" smtClean="0">
                <a:solidFill>
                  <a:schemeClr val="tx1"/>
                </a:solidFill>
              </a:rPr>
              <a:t>      ب- مبيدات جهازية خشبية  </a:t>
            </a:r>
          </a:p>
          <a:p>
            <a:pPr algn="r"/>
            <a:r>
              <a:rPr lang="ar-IQ" sz="2000" dirty="0" smtClean="0">
                <a:solidFill>
                  <a:schemeClr val="tx1"/>
                </a:solidFill>
              </a:rPr>
              <a:t>كما تقسم المبيدات الجهازية بحسب تحللها الى : </a:t>
            </a:r>
          </a:p>
          <a:p>
            <a:pPr algn="r"/>
            <a:r>
              <a:rPr lang="ar-IQ" sz="2000" dirty="0" smtClean="0">
                <a:solidFill>
                  <a:schemeClr val="tx1"/>
                </a:solidFill>
              </a:rPr>
              <a:t>أ – المبيدات الجهازية الثابتة : هي مجموعة المبيدات التي تدخل الانسجة النباتية </a:t>
            </a:r>
            <a:r>
              <a:rPr lang="ar-IQ" sz="2000" dirty="0" err="1" smtClean="0">
                <a:solidFill>
                  <a:schemeClr val="tx1"/>
                </a:solidFill>
              </a:rPr>
              <a:t>ولايحدث</a:t>
            </a:r>
            <a:r>
              <a:rPr lang="ar-IQ" sz="2000" dirty="0" smtClean="0">
                <a:solidFill>
                  <a:schemeClr val="tx1"/>
                </a:solidFill>
              </a:rPr>
              <a:t> لها تغير وتبقى ثابتة داخل انسجة النبات دون تحلل .</a:t>
            </a:r>
          </a:p>
          <a:p>
            <a:pPr algn="r"/>
            <a:r>
              <a:rPr lang="ar-IQ" sz="2000" dirty="0" smtClean="0">
                <a:solidFill>
                  <a:schemeClr val="tx1"/>
                </a:solidFill>
              </a:rPr>
              <a:t>ب- المبيدات الجهازية القابلة للتحلل : تكون فعالة بشكلها الاول عند دخولها النبات ثم تتحلل بعد ذلك الى مواد </a:t>
            </a:r>
            <a:r>
              <a:rPr lang="ar-IQ" sz="2000" dirty="0" err="1" smtClean="0">
                <a:solidFill>
                  <a:schemeClr val="tx1"/>
                </a:solidFill>
              </a:rPr>
              <a:t>غيرسامة</a:t>
            </a:r>
            <a:r>
              <a:rPr lang="ar-IQ" sz="2000" dirty="0" smtClean="0">
                <a:solidFill>
                  <a:schemeClr val="tx1"/>
                </a:solidFill>
              </a:rPr>
              <a:t>  من قبل النبات </a:t>
            </a:r>
          </a:p>
          <a:p>
            <a:pPr algn="r"/>
            <a:r>
              <a:rPr lang="ar-IQ" sz="2000" dirty="0" smtClean="0">
                <a:solidFill>
                  <a:schemeClr val="tx1"/>
                </a:solidFill>
              </a:rPr>
              <a:t>ت- المبيدات الجهازية القابلة للتنشيط: وهي تدخل النبات او الكائن المعامل ومن ثم تتحول الى مركبات اكثر سمية للحلم داخل النسيج النباتي بفعل الانزيمات .</a:t>
            </a:r>
            <a:endParaRPr lang="ar-SA" sz="2000" dirty="0">
              <a:solidFill>
                <a:schemeClr val="tx1"/>
              </a:solidFill>
            </a:endParaRPr>
          </a:p>
        </p:txBody>
      </p:sp>
    </p:spTree>
    <p:extLst>
      <p:ext uri="{BB962C8B-B14F-4D97-AF65-F5344CB8AC3E}">
        <p14:creationId xmlns:p14="http://schemas.microsoft.com/office/powerpoint/2010/main" val="23425965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761999"/>
          </a:xfrm>
        </p:spPr>
        <p:txBody>
          <a:bodyPr>
            <a:normAutofit/>
          </a:bodyPr>
          <a:lstStyle/>
          <a:p>
            <a:pPr algn="r"/>
            <a:r>
              <a:rPr lang="ar-IQ" sz="2400" dirty="0" smtClean="0"/>
              <a:t>ثالثا : تقسم مبيدات الحلم بحسب طريقة دخولها لجسم الحلم </a:t>
            </a:r>
            <a:endParaRPr lang="ar-SA" sz="2400" dirty="0"/>
          </a:p>
        </p:txBody>
      </p:sp>
      <p:sp>
        <p:nvSpPr>
          <p:cNvPr id="3" name="عنوان فرعي 2"/>
          <p:cNvSpPr>
            <a:spLocks noGrp="1"/>
          </p:cNvSpPr>
          <p:nvPr>
            <p:ph type="subTitle" idx="1"/>
          </p:nvPr>
        </p:nvSpPr>
        <p:spPr>
          <a:xfrm>
            <a:off x="203200" y="990600"/>
            <a:ext cx="8712200" cy="5791200"/>
          </a:xfrm>
        </p:spPr>
        <p:txBody>
          <a:bodyPr/>
          <a:lstStyle/>
          <a:p>
            <a:pPr algn="r">
              <a:lnSpc>
                <a:spcPct val="150000"/>
              </a:lnSpc>
            </a:pPr>
            <a:r>
              <a:rPr lang="ar-IQ" dirty="0" smtClean="0"/>
              <a:t>1</a:t>
            </a:r>
            <a:r>
              <a:rPr lang="ar-IQ" sz="2000" dirty="0" smtClean="0">
                <a:solidFill>
                  <a:schemeClr val="tx1"/>
                </a:solidFill>
              </a:rPr>
              <a:t>- مبيدات حلم معدية :تقتل الحلم عند دخولها الجهاز الهضمي نتيجة تناوله غذاء معامل بالمبيد او من جراء دخول متبقيات المبيدات العالقة بجسم الحلم في اثناء التنظيف ، من المبيدات السامة عن طريق المعدة ايضا المبيدات الجهازية التي تمتص عن طريق الاجزاء النباتية المعاملة مثل مبيد فيرتمك .</a:t>
            </a:r>
          </a:p>
          <a:p>
            <a:pPr algn="r">
              <a:lnSpc>
                <a:spcPct val="150000"/>
              </a:lnSpc>
            </a:pPr>
            <a:r>
              <a:rPr lang="ar-IQ" sz="2000" dirty="0" smtClean="0">
                <a:solidFill>
                  <a:schemeClr val="tx1"/>
                </a:solidFill>
              </a:rPr>
              <a:t>2- مبيدات الملامسة : تقتل الحلم عن طريق ملامسة جدار جسمها فتمتص من خلال </a:t>
            </a:r>
            <a:r>
              <a:rPr lang="ar-IQ" sz="2000" dirty="0" err="1" smtClean="0">
                <a:solidFill>
                  <a:schemeClr val="tx1"/>
                </a:solidFill>
              </a:rPr>
              <a:t>الكيوتكل</a:t>
            </a:r>
            <a:r>
              <a:rPr lang="ar-IQ" sz="2000" dirty="0" smtClean="0">
                <a:solidFill>
                  <a:schemeClr val="tx1"/>
                </a:solidFill>
              </a:rPr>
              <a:t> او عن طريق الفتحات التنفسية مثل الكبريت اللاعضوي والنيكوتين </a:t>
            </a:r>
            <a:r>
              <a:rPr lang="ar-IQ" sz="2000" dirty="0" err="1" smtClean="0">
                <a:solidFill>
                  <a:schemeClr val="tx1"/>
                </a:solidFill>
              </a:rPr>
              <a:t>والدانيتول</a:t>
            </a:r>
            <a:r>
              <a:rPr lang="ar-IQ" sz="2000" dirty="0" smtClean="0">
                <a:solidFill>
                  <a:schemeClr val="tx1"/>
                </a:solidFill>
              </a:rPr>
              <a:t> .</a:t>
            </a:r>
          </a:p>
          <a:p>
            <a:pPr algn="r">
              <a:lnSpc>
                <a:spcPct val="150000"/>
              </a:lnSpc>
            </a:pPr>
            <a:r>
              <a:rPr lang="ar-IQ" sz="2000" dirty="0" smtClean="0">
                <a:solidFill>
                  <a:schemeClr val="tx1"/>
                </a:solidFill>
              </a:rPr>
              <a:t>3- مبيدات حلم تنفسية : تمتاز بضغطها البخاري العالي وبذلك تتحول من الحالة السائلة او الصلبة الى غاز سام بدرجات الحرارة الاعتيادية ويزداد تحولها بارتفاع درجة حرارة الوسط ، فتدخل الغازات السامة الى جسم الحلم  عن طريق الفتحات مثل بروميد المثيل وغاز الفوسفين </a:t>
            </a:r>
            <a:endParaRPr lang="ar-SA" sz="2000" dirty="0">
              <a:solidFill>
                <a:schemeClr val="tx1"/>
              </a:solidFill>
            </a:endParaRPr>
          </a:p>
        </p:txBody>
      </p:sp>
    </p:spTree>
    <p:extLst>
      <p:ext uri="{BB962C8B-B14F-4D97-AF65-F5344CB8AC3E}">
        <p14:creationId xmlns:p14="http://schemas.microsoft.com/office/powerpoint/2010/main" val="999181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914399"/>
          </a:xfrm>
        </p:spPr>
        <p:txBody>
          <a:bodyPr>
            <a:normAutofit/>
          </a:bodyPr>
          <a:lstStyle/>
          <a:p>
            <a:pPr algn="r"/>
            <a:r>
              <a:rPr lang="ar-IQ" sz="2800" dirty="0" err="1" smtClean="0"/>
              <a:t>رابعا:تقسيم</a:t>
            </a:r>
            <a:r>
              <a:rPr lang="ar-IQ" sz="2800" dirty="0" smtClean="0"/>
              <a:t> مبيدات الحلم حسب طريقة </a:t>
            </a:r>
            <a:r>
              <a:rPr lang="ar-IQ" sz="2800" dirty="0" err="1" smtClean="0"/>
              <a:t>تاثيرها</a:t>
            </a:r>
            <a:r>
              <a:rPr lang="ar-IQ" sz="2800" dirty="0" smtClean="0"/>
              <a:t> </a:t>
            </a:r>
            <a:endParaRPr lang="ar-SA" sz="2800" dirty="0"/>
          </a:p>
        </p:txBody>
      </p:sp>
      <p:sp>
        <p:nvSpPr>
          <p:cNvPr id="3" name="عنوان فرعي 2"/>
          <p:cNvSpPr>
            <a:spLocks noGrp="1"/>
          </p:cNvSpPr>
          <p:nvPr>
            <p:ph type="subTitle" idx="1"/>
          </p:nvPr>
        </p:nvSpPr>
        <p:spPr>
          <a:xfrm>
            <a:off x="152400" y="838199"/>
            <a:ext cx="8991600" cy="5809343"/>
          </a:xfrm>
        </p:spPr>
        <p:txBody>
          <a:bodyPr>
            <a:normAutofit/>
          </a:bodyPr>
          <a:lstStyle/>
          <a:p>
            <a:pPr algn="r"/>
            <a:r>
              <a:rPr lang="ar-IQ" sz="2000" dirty="0" smtClean="0">
                <a:solidFill>
                  <a:schemeClr val="tx1"/>
                </a:solidFill>
              </a:rPr>
              <a:t>1- مبيدات تؤثر فيزيائيا : وهي مواد تحدث تأثيرا ساما في الحلم عن طريق منع الاستفادة من الاوكسجين  بعملية التنفس او تحدث جفافا وتشققا في جدار جسم الحلم ومن امثلتها الزيوت البترولية او المعدنية والمساحيق </a:t>
            </a:r>
            <a:r>
              <a:rPr lang="ar-IQ" sz="2000" dirty="0" err="1" smtClean="0">
                <a:solidFill>
                  <a:schemeClr val="tx1"/>
                </a:solidFill>
              </a:rPr>
              <a:t>الخادشة</a:t>
            </a:r>
            <a:r>
              <a:rPr lang="ar-IQ" sz="2000" dirty="0" smtClean="0">
                <a:solidFill>
                  <a:schemeClr val="tx1"/>
                </a:solidFill>
              </a:rPr>
              <a:t> .</a:t>
            </a:r>
          </a:p>
          <a:p>
            <a:pPr algn="r"/>
            <a:r>
              <a:rPr lang="ar-IQ" sz="2000" dirty="0" smtClean="0">
                <a:solidFill>
                  <a:schemeClr val="tx1"/>
                </a:solidFill>
              </a:rPr>
              <a:t>2- مبيدات حلم بروتوبلازمية : وهي سموم معدية تؤثر في طبقة الخلايا المبطنة الامعاء فترسب البروتين ومنها مركبات الدانيتروفينول والفورمالدهايد .</a:t>
            </a:r>
          </a:p>
          <a:p>
            <a:pPr algn="r"/>
            <a:r>
              <a:rPr lang="ar-IQ" sz="2000" dirty="0" smtClean="0">
                <a:solidFill>
                  <a:schemeClr val="tx1"/>
                </a:solidFill>
              </a:rPr>
              <a:t>3- مبيدات مثبطة للعمليات الحيوية : بسبب التأثير السام لمبيدات الحلم عن طريق تثبيطها للعديد من العمليات الحيوية مما يؤدي الى موت الكائن الحي في النهاية ومنها :</a:t>
            </a:r>
          </a:p>
          <a:p>
            <a:pPr marL="457200" indent="-457200" algn="r">
              <a:buAutoNum type="arabic1Minus"/>
            </a:pPr>
            <a:r>
              <a:rPr lang="ar-IQ" sz="2000" dirty="0" smtClean="0">
                <a:solidFill>
                  <a:schemeClr val="tx1"/>
                </a:solidFill>
              </a:rPr>
              <a:t>التأثير في عملية التنفس : بعض المبيدات تؤثر على الانزيمات الموجودة في الدورة التنفسية بالجدار الداخلي للمايتوكوندريا  ومنها الانزيم </a:t>
            </a:r>
            <a:r>
              <a:rPr lang="en-US" sz="2000" dirty="0" smtClean="0">
                <a:solidFill>
                  <a:schemeClr val="tx1"/>
                </a:solidFill>
              </a:rPr>
              <a:t>Cytochrome Oxidases  </a:t>
            </a:r>
            <a:r>
              <a:rPr lang="ar-IQ" sz="2000" dirty="0" smtClean="0">
                <a:solidFill>
                  <a:schemeClr val="tx1"/>
                </a:solidFill>
              </a:rPr>
              <a:t> فتمنع انسيابية الالكترونات وتكوين </a:t>
            </a:r>
            <a:r>
              <a:rPr lang="ar-IQ" sz="2000" dirty="0" err="1" smtClean="0">
                <a:solidFill>
                  <a:schemeClr val="tx1"/>
                </a:solidFill>
              </a:rPr>
              <a:t>الروتينون</a:t>
            </a:r>
            <a:r>
              <a:rPr lang="ar-IQ" sz="2000" dirty="0" smtClean="0">
                <a:solidFill>
                  <a:schemeClr val="tx1"/>
                </a:solidFill>
              </a:rPr>
              <a:t> وسيانيد الهيدروجين . </a:t>
            </a:r>
          </a:p>
          <a:p>
            <a:pPr marL="457200" indent="-457200" algn="r">
              <a:buAutoNum type="arabic1Minus"/>
            </a:pPr>
            <a:r>
              <a:rPr lang="ar-IQ" sz="2000" dirty="0" smtClean="0">
                <a:solidFill>
                  <a:schemeClr val="tx1"/>
                </a:solidFill>
              </a:rPr>
              <a:t>مثبطات انزيمات الاكسدة في </a:t>
            </a:r>
            <a:r>
              <a:rPr lang="ar-IQ" sz="2000" dirty="0" err="1" smtClean="0">
                <a:solidFill>
                  <a:schemeClr val="tx1"/>
                </a:solidFill>
              </a:rPr>
              <a:t>المايكروسومات</a:t>
            </a:r>
            <a:r>
              <a:rPr lang="ar-IQ" sz="2000" dirty="0" smtClean="0">
                <a:solidFill>
                  <a:schemeClr val="tx1"/>
                </a:solidFill>
              </a:rPr>
              <a:t> تعتبر المواد النشطة مثل </a:t>
            </a:r>
            <a:r>
              <a:rPr lang="en-US" sz="2000" dirty="0" err="1" smtClean="0">
                <a:solidFill>
                  <a:schemeClr val="tx1"/>
                </a:solidFill>
              </a:rPr>
              <a:t>Sesamex</a:t>
            </a:r>
            <a:r>
              <a:rPr lang="en-US" sz="2000" dirty="0" smtClean="0">
                <a:solidFill>
                  <a:schemeClr val="tx1"/>
                </a:solidFill>
              </a:rPr>
              <a:t> </a:t>
            </a:r>
            <a:r>
              <a:rPr lang="ar-IQ" sz="2000" dirty="0" smtClean="0">
                <a:solidFill>
                  <a:schemeClr val="tx1"/>
                </a:solidFill>
              </a:rPr>
              <a:t> والعديد من مركبات </a:t>
            </a:r>
            <a:r>
              <a:rPr lang="ar-IQ" sz="2000" dirty="0" err="1" smtClean="0">
                <a:solidFill>
                  <a:schemeClr val="tx1"/>
                </a:solidFill>
              </a:rPr>
              <a:t>الكاربامايات</a:t>
            </a:r>
            <a:r>
              <a:rPr lang="ar-IQ" sz="2000" dirty="0" smtClean="0">
                <a:solidFill>
                  <a:schemeClr val="tx1"/>
                </a:solidFill>
              </a:rPr>
              <a:t> والفسفور العضوية من اهم مثبطات انزيمات الاكسدة </a:t>
            </a:r>
          </a:p>
          <a:p>
            <a:pPr marL="457200" indent="-457200" algn="r">
              <a:buAutoNum type="arabic1Minus"/>
            </a:pPr>
            <a:r>
              <a:rPr lang="ar-IQ" sz="2000" dirty="0">
                <a:solidFill>
                  <a:schemeClr val="tx1"/>
                </a:solidFill>
              </a:rPr>
              <a:t> </a:t>
            </a:r>
            <a:r>
              <a:rPr lang="ar-IQ" sz="2000" dirty="0" smtClean="0">
                <a:solidFill>
                  <a:schemeClr val="tx1"/>
                </a:solidFill>
              </a:rPr>
              <a:t>منع تكوين </a:t>
            </a:r>
            <a:r>
              <a:rPr lang="ar-IQ" sz="2000" dirty="0" err="1" smtClean="0">
                <a:solidFill>
                  <a:schemeClr val="tx1"/>
                </a:solidFill>
              </a:rPr>
              <a:t>الكايتين</a:t>
            </a:r>
            <a:r>
              <a:rPr lang="ar-IQ" sz="2000" dirty="0" smtClean="0">
                <a:solidFill>
                  <a:schemeClr val="tx1"/>
                </a:solidFill>
              </a:rPr>
              <a:t> او نمو الحلم للوصول الى الدور البلغ من قبل بعض مشابهات الهرمونات المصنعة  مثل </a:t>
            </a:r>
            <a:r>
              <a:rPr lang="en-US" sz="2000" dirty="0" err="1" smtClean="0">
                <a:solidFill>
                  <a:schemeClr val="tx1"/>
                </a:solidFill>
              </a:rPr>
              <a:t>Dimilin</a:t>
            </a:r>
            <a:endParaRPr lang="ar-IQ" sz="2000" dirty="0" smtClean="0">
              <a:solidFill>
                <a:schemeClr val="tx1"/>
              </a:solidFill>
            </a:endParaRPr>
          </a:p>
          <a:p>
            <a:pPr algn="r"/>
            <a:endParaRPr lang="ar-SA" sz="2000" dirty="0">
              <a:solidFill>
                <a:schemeClr val="tx1"/>
              </a:solidFill>
            </a:endParaRPr>
          </a:p>
        </p:txBody>
      </p:sp>
    </p:spTree>
    <p:extLst>
      <p:ext uri="{BB962C8B-B14F-4D97-AF65-F5344CB8AC3E}">
        <p14:creationId xmlns:p14="http://schemas.microsoft.com/office/powerpoint/2010/main" val="32307803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38199"/>
          </a:xfrm>
        </p:spPr>
        <p:txBody>
          <a:bodyPr>
            <a:normAutofit/>
          </a:bodyPr>
          <a:lstStyle/>
          <a:p>
            <a:pPr algn="r"/>
            <a:r>
              <a:rPr lang="ar-IQ" sz="2400" dirty="0" smtClean="0"/>
              <a:t>4- مبيدات حلم تؤثر على </a:t>
            </a:r>
            <a:r>
              <a:rPr lang="ar-IQ" sz="2400" dirty="0" err="1" smtClean="0"/>
              <a:t>الجهازالعصبي</a:t>
            </a:r>
            <a:r>
              <a:rPr lang="ar-IQ" sz="2400" dirty="0" smtClean="0"/>
              <a:t> </a:t>
            </a:r>
            <a:endParaRPr lang="ar-SA" sz="2400" dirty="0"/>
          </a:p>
        </p:txBody>
      </p:sp>
      <p:sp>
        <p:nvSpPr>
          <p:cNvPr id="3" name="عنوان فرعي 2"/>
          <p:cNvSpPr>
            <a:spLocks noGrp="1"/>
          </p:cNvSpPr>
          <p:nvPr>
            <p:ph type="subTitle" idx="1"/>
          </p:nvPr>
        </p:nvSpPr>
        <p:spPr>
          <a:xfrm>
            <a:off x="381000" y="1219200"/>
            <a:ext cx="8610600" cy="5486400"/>
          </a:xfrm>
        </p:spPr>
        <p:txBody>
          <a:bodyPr>
            <a:normAutofit/>
          </a:bodyPr>
          <a:lstStyle/>
          <a:p>
            <a:pPr algn="r">
              <a:lnSpc>
                <a:spcPct val="150000"/>
              </a:lnSpc>
            </a:pPr>
            <a:r>
              <a:rPr lang="ar-IQ" sz="2000" dirty="0" smtClean="0">
                <a:solidFill>
                  <a:schemeClr val="tx1"/>
                </a:solidFill>
              </a:rPr>
              <a:t>تؤثر مبيدات الحلم الفسفورية العضوية والكارباميتية والهيدروكربونات المكلورة على الجهاز العصبي للحلم ويمكن اجمال تأثيرها بالاتي: </a:t>
            </a:r>
          </a:p>
          <a:p>
            <a:pPr marL="457200" indent="-457200" algn="r">
              <a:lnSpc>
                <a:spcPct val="150000"/>
              </a:lnSpc>
              <a:buAutoNum type="arabic1Minus"/>
            </a:pPr>
            <a:r>
              <a:rPr lang="ar-IQ" sz="2000" dirty="0" smtClean="0">
                <a:solidFill>
                  <a:schemeClr val="tx1"/>
                </a:solidFill>
              </a:rPr>
              <a:t>تثبيط انزيم الكولين </a:t>
            </a:r>
            <a:r>
              <a:rPr lang="ar-IQ" sz="2000" dirty="0" err="1" smtClean="0">
                <a:solidFill>
                  <a:schemeClr val="tx1"/>
                </a:solidFill>
              </a:rPr>
              <a:t>استريز</a:t>
            </a:r>
            <a:r>
              <a:rPr lang="ar-IQ" sz="2000" dirty="0" smtClean="0">
                <a:solidFill>
                  <a:schemeClr val="tx1"/>
                </a:solidFill>
              </a:rPr>
              <a:t> : تعد مادة </a:t>
            </a:r>
            <a:r>
              <a:rPr lang="en-US" sz="2000" dirty="0" smtClean="0">
                <a:solidFill>
                  <a:schemeClr val="tx1"/>
                </a:solidFill>
              </a:rPr>
              <a:t>Choline Acetyl   </a:t>
            </a:r>
            <a:r>
              <a:rPr lang="ar-IQ" sz="2000" dirty="0" smtClean="0">
                <a:solidFill>
                  <a:schemeClr val="tx1"/>
                </a:solidFill>
              </a:rPr>
              <a:t> في نقل الايعازات العصبية وبعد ان تقوم بتأدية هذه المهمة في مناطق الاشتباك العصبي يتم تحليلها بواسطة الانزيم </a:t>
            </a:r>
            <a:r>
              <a:rPr lang="en-US" sz="2000" dirty="0" err="1" smtClean="0">
                <a:solidFill>
                  <a:schemeClr val="tx1"/>
                </a:solidFill>
              </a:rPr>
              <a:t>Cholinseterase</a:t>
            </a:r>
            <a:r>
              <a:rPr lang="en-US" sz="2000" dirty="0" smtClean="0">
                <a:solidFill>
                  <a:schemeClr val="tx1"/>
                </a:solidFill>
              </a:rPr>
              <a:t> Acetyl </a:t>
            </a:r>
            <a:r>
              <a:rPr lang="ar-IQ" sz="2000" dirty="0" smtClean="0">
                <a:solidFill>
                  <a:schemeClr val="tx1"/>
                </a:solidFill>
              </a:rPr>
              <a:t> الى كحول الكولين وخلات  حيث تمتص ثانية من قبل الجسم للاستفادة منها وتثبيط هذا الانزيم يودي الى تراكم </a:t>
            </a:r>
            <a:r>
              <a:rPr lang="en-US" sz="2000" dirty="0" smtClean="0">
                <a:solidFill>
                  <a:schemeClr val="tx1"/>
                </a:solidFill>
              </a:rPr>
              <a:t>Acetylcholine </a:t>
            </a:r>
            <a:r>
              <a:rPr lang="ar-IQ" sz="2000" dirty="0" smtClean="0">
                <a:solidFill>
                  <a:schemeClr val="tx1"/>
                </a:solidFill>
              </a:rPr>
              <a:t> في نهاية الاعصاب مما يؤدي الى حدوث الشلل . </a:t>
            </a:r>
          </a:p>
          <a:p>
            <a:pPr marL="457200" indent="-457200" algn="r">
              <a:lnSpc>
                <a:spcPct val="150000"/>
              </a:lnSpc>
              <a:buAutoNum type="arabic1Minus"/>
            </a:pPr>
            <a:r>
              <a:rPr lang="ar-IQ" sz="2000" dirty="0" smtClean="0">
                <a:solidFill>
                  <a:schemeClr val="tx1"/>
                </a:solidFill>
              </a:rPr>
              <a:t>التأثير في عملية تبادل الايونات : للعديد من مبيدات الحلم القدرة على تأثير في عملية التبادل الايوني لأملاح الصوديوم والبوتاسيوم عن طريق نفادها من الغلاف العصبي وتأثيرها على الانزيم </a:t>
            </a:r>
            <a:r>
              <a:rPr lang="en-US" sz="2000" dirty="0" smtClean="0">
                <a:solidFill>
                  <a:schemeClr val="tx1"/>
                </a:solidFill>
              </a:rPr>
              <a:t>Na – k- </a:t>
            </a:r>
            <a:r>
              <a:rPr lang="en-US" sz="2000" dirty="0" err="1" smtClean="0">
                <a:solidFill>
                  <a:schemeClr val="tx1"/>
                </a:solidFill>
              </a:rPr>
              <a:t>Atase</a:t>
            </a:r>
            <a:r>
              <a:rPr lang="en-US" sz="2000" dirty="0" smtClean="0">
                <a:solidFill>
                  <a:schemeClr val="tx1"/>
                </a:solidFill>
              </a:rPr>
              <a:t>  </a:t>
            </a:r>
            <a:r>
              <a:rPr lang="ar-IQ" sz="2000" dirty="0" smtClean="0">
                <a:solidFill>
                  <a:schemeClr val="tx1"/>
                </a:solidFill>
              </a:rPr>
              <a:t> كال </a:t>
            </a:r>
            <a:r>
              <a:rPr lang="en-US" sz="2000" dirty="0" smtClean="0">
                <a:solidFill>
                  <a:schemeClr val="tx1"/>
                </a:solidFill>
              </a:rPr>
              <a:t>DDT</a:t>
            </a:r>
            <a:r>
              <a:rPr lang="ar-IQ" sz="2000" dirty="0" smtClean="0">
                <a:solidFill>
                  <a:schemeClr val="tx1"/>
                </a:solidFill>
              </a:rPr>
              <a:t> ومشتقاته </a:t>
            </a:r>
          </a:p>
          <a:p>
            <a:pPr marL="457200" indent="-457200" algn="r">
              <a:lnSpc>
                <a:spcPct val="150000"/>
              </a:lnSpc>
              <a:buAutoNum type="arabic1Minus"/>
            </a:pPr>
            <a:r>
              <a:rPr lang="ar-IQ" sz="2000" dirty="0" smtClean="0">
                <a:solidFill>
                  <a:schemeClr val="tx1"/>
                </a:solidFill>
              </a:rPr>
              <a:t>التأثير على المستلمات الحسية في الاعصاب : تؤثر بعض المواد مثل النيكوتين على مواقع استلام الحس بالجهاز العصبي </a:t>
            </a:r>
            <a:endParaRPr lang="ar-SA" sz="2000" dirty="0">
              <a:solidFill>
                <a:schemeClr val="tx1"/>
              </a:solidFill>
            </a:endParaRPr>
          </a:p>
        </p:txBody>
      </p:sp>
    </p:spTree>
    <p:extLst>
      <p:ext uri="{BB962C8B-B14F-4D97-AF65-F5344CB8AC3E}">
        <p14:creationId xmlns:p14="http://schemas.microsoft.com/office/powerpoint/2010/main" val="42325652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38199"/>
          </a:xfrm>
        </p:spPr>
        <p:txBody>
          <a:bodyPr>
            <a:normAutofit/>
          </a:bodyPr>
          <a:lstStyle/>
          <a:p>
            <a:pPr algn="r"/>
            <a:r>
              <a:rPr lang="ar-IQ" sz="2800" dirty="0" smtClean="0"/>
              <a:t>خامسا: تقسيم مبيدات الحلم حسب مصدرها </a:t>
            </a:r>
            <a:endParaRPr lang="ar-SA" sz="2800" dirty="0"/>
          </a:p>
        </p:txBody>
      </p:sp>
      <p:sp>
        <p:nvSpPr>
          <p:cNvPr id="3" name="عنوان فرعي 2"/>
          <p:cNvSpPr>
            <a:spLocks noGrp="1"/>
          </p:cNvSpPr>
          <p:nvPr>
            <p:ph type="subTitle" idx="1"/>
          </p:nvPr>
        </p:nvSpPr>
        <p:spPr>
          <a:xfrm>
            <a:off x="381000" y="1066800"/>
            <a:ext cx="8382000" cy="5486400"/>
          </a:xfrm>
        </p:spPr>
        <p:txBody>
          <a:bodyPr>
            <a:normAutofit/>
          </a:bodyPr>
          <a:lstStyle/>
          <a:p>
            <a:pPr algn="r">
              <a:lnSpc>
                <a:spcPct val="150000"/>
              </a:lnSpc>
            </a:pPr>
            <a:r>
              <a:rPr lang="ar-IQ" sz="2000" dirty="0" smtClean="0">
                <a:solidFill>
                  <a:schemeClr val="tx1"/>
                </a:solidFill>
              </a:rPr>
              <a:t>1- مبيدات الحلم الحيوية : وهي مجموعة المبيدات المتكونة من البكتريا والفطريات والفايروسات .</a:t>
            </a:r>
          </a:p>
          <a:p>
            <a:pPr algn="r">
              <a:lnSpc>
                <a:spcPct val="150000"/>
              </a:lnSpc>
            </a:pPr>
            <a:r>
              <a:rPr lang="ar-IQ" sz="2000" dirty="0" smtClean="0">
                <a:solidFill>
                  <a:schemeClr val="tx1"/>
                </a:solidFill>
              </a:rPr>
              <a:t>2- المبيدات المستخرجة من النباتات : وتضم </a:t>
            </a:r>
          </a:p>
          <a:p>
            <a:pPr marL="457200" indent="-457200" algn="r">
              <a:lnSpc>
                <a:spcPct val="150000"/>
              </a:lnSpc>
              <a:buAutoNum type="arabic1Minus"/>
            </a:pPr>
            <a:r>
              <a:rPr lang="ar-IQ" sz="2000" dirty="0" smtClean="0">
                <a:solidFill>
                  <a:schemeClr val="tx1"/>
                </a:solidFill>
              </a:rPr>
              <a:t>الزيوت النباتية </a:t>
            </a:r>
          </a:p>
          <a:p>
            <a:pPr marL="457200" indent="-457200" algn="r">
              <a:lnSpc>
                <a:spcPct val="150000"/>
              </a:lnSpc>
              <a:buAutoNum type="arabic1Minus"/>
            </a:pPr>
            <a:r>
              <a:rPr lang="ar-IQ" sz="2000" dirty="0" smtClean="0">
                <a:solidFill>
                  <a:schemeClr val="tx1"/>
                </a:solidFill>
              </a:rPr>
              <a:t>السموم النباتية  - النيكوتين –</a:t>
            </a:r>
            <a:r>
              <a:rPr lang="ar-IQ" sz="2000" dirty="0" err="1" smtClean="0">
                <a:solidFill>
                  <a:schemeClr val="tx1"/>
                </a:solidFill>
              </a:rPr>
              <a:t>الروتينون</a:t>
            </a:r>
            <a:r>
              <a:rPr lang="ar-IQ" sz="2000" dirty="0" smtClean="0">
                <a:solidFill>
                  <a:schemeClr val="tx1"/>
                </a:solidFill>
              </a:rPr>
              <a:t>  </a:t>
            </a:r>
          </a:p>
          <a:p>
            <a:pPr marL="457200" indent="-457200" algn="r">
              <a:lnSpc>
                <a:spcPct val="150000"/>
              </a:lnSpc>
              <a:buAutoNum type="arabic1Minus"/>
            </a:pPr>
            <a:r>
              <a:rPr lang="ar-IQ" sz="2000" dirty="0" smtClean="0">
                <a:solidFill>
                  <a:schemeClr val="tx1"/>
                </a:solidFill>
              </a:rPr>
              <a:t>3- مبيدات الحلم غير العضوية </a:t>
            </a:r>
          </a:p>
          <a:p>
            <a:pPr marL="457200" indent="-457200" algn="r">
              <a:lnSpc>
                <a:spcPct val="150000"/>
              </a:lnSpc>
              <a:buAutoNum type="arabic1Minus"/>
            </a:pPr>
            <a:r>
              <a:rPr lang="ar-IQ" sz="2000" dirty="0" smtClean="0">
                <a:solidFill>
                  <a:schemeClr val="tx1"/>
                </a:solidFill>
              </a:rPr>
              <a:t>4- مبيدات الحلم العضوية : تضم </a:t>
            </a:r>
          </a:p>
          <a:p>
            <a:pPr marL="457200" indent="-457200" algn="r">
              <a:lnSpc>
                <a:spcPct val="150000"/>
              </a:lnSpc>
              <a:buAutoNum type="arabic1Minus"/>
            </a:pPr>
            <a:r>
              <a:rPr lang="ar-IQ" sz="2000" dirty="0" smtClean="0">
                <a:solidFill>
                  <a:schemeClr val="tx1"/>
                </a:solidFill>
              </a:rPr>
              <a:t>أ – الزيوت المعدنية  </a:t>
            </a:r>
          </a:p>
          <a:p>
            <a:pPr marL="457200" indent="-457200" algn="r">
              <a:lnSpc>
                <a:spcPct val="150000"/>
              </a:lnSpc>
              <a:buAutoNum type="arabic1Minus"/>
            </a:pPr>
            <a:r>
              <a:rPr lang="ar-IQ" sz="2000" dirty="0" smtClean="0">
                <a:solidFill>
                  <a:schemeClr val="tx1"/>
                </a:solidFill>
              </a:rPr>
              <a:t>ب- المبيدات العضوية المصنعة </a:t>
            </a:r>
            <a:endParaRPr lang="ar-SA" sz="2000" dirty="0">
              <a:solidFill>
                <a:schemeClr val="tx1"/>
              </a:solidFill>
            </a:endParaRPr>
          </a:p>
        </p:txBody>
      </p:sp>
    </p:spTree>
    <p:extLst>
      <p:ext uri="{BB962C8B-B14F-4D97-AF65-F5344CB8AC3E}">
        <p14:creationId xmlns:p14="http://schemas.microsoft.com/office/powerpoint/2010/main" val="20710107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85370"/>
          </a:xfrm>
        </p:spPr>
        <p:txBody>
          <a:bodyPr>
            <a:normAutofit/>
          </a:bodyPr>
          <a:lstStyle/>
          <a:p>
            <a:pPr algn="r"/>
            <a:r>
              <a:rPr lang="ar-IQ" sz="2800" dirty="0" smtClean="0"/>
              <a:t>سادسا : تقسيمها حسب تركيبها الكيميائي </a:t>
            </a:r>
            <a:endParaRPr lang="ar-SA" sz="2800" dirty="0"/>
          </a:p>
        </p:txBody>
      </p:sp>
      <p:sp>
        <p:nvSpPr>
          <p:cNvPr id="3" name="عنوان فرعي 2"/>
          <p:cNvSpPr>
            <a:spLocks noGrp="1"/>
          </p:cNvSpPr>
          <p:nvPr>
            <p:ph type="subTitle" idx="1"/>
          </p:nvPr>
        </p:nvSpPr>
        <p:spPr>
          <a:xfrm>
            <a:off x="381000" y="1142999"/>
            <a:ext cx="8472714" cy="5402943"/>
          </a:xfrm>
        </p:spPr>
        <p:txBody>
          <a:bodyPr>
            <a:normAutofit/>
          </a:bodyPr>
          <a:lstStyle/>
          <a:p>
            <a:pPr algn="r">
              <a:lnSpc>
                <a:spcPct val="150000"/>
              </a:lnSpc>
            </a:pPr>
            <a:r>
              <a:rPr lang="ar-IQ" sz="2000" dirty="0" smtClean="0">
                <a:solidFill>
                  <a:schemeClr val="tx1"/>
                </a:solidFill>
              </a:rPr>
              <a:t>1- مبيدات الحلم غير العضوية </a:t>
            </a:r>
          </a:p>
          <a:p>
            <a:pPr algn="r">
              <a:lnSpc>
                <a:spcPct val="150000"/>
              </a:lnSpc>
            </a:pPr>
            <a:r>
              <a:rPr lang="ar-IQ" sz="2000" dirty="0" smtClean="0">
                <a:solidFill>
                  <a:schemeClr val="tx1"/>
                </a:solidFill>
              </a:rPr>
              <a:t>2- مبيدات الحلم العضوية الطبيعية </a:t>
            </a:r>
          </a:p>
          <a:p>
            <a:pPr algn="r">
              <a:lnSpc>
                <a:spcPct val="150000"/>
              </a:lnSpc>
            </a:pPr>
            <a:r>
              <a:rPr lang="ar-IQ" sz="2000" dirty="0" smtClean="0">
                <a:solidFill>
                  <a:schemeClr val="tx1"/>
                </a:solidFill>
              </a:rPr>
              <a:t>3- مبيدات الحلم العضوية المصنعة وتضم : </a:t>
            </a:r>
          </a:p>
          <a:p>
            <a:pPr marL="514350" indent="-514350" algn="r">
              <a:lnSpc>
                <a:spcPct val="150000"/>
              </a:lnSpc>
              <a:buAutoNum type="arabic1Minus"/>
            </a:pPr>
            <a:r>
              <a:rPr lang="ar-IQ" sz="2000" dirty="0" smtClean="0">
                <a:solidFill>
                  <a:schemeClr val="tx1"/>
                </a:solidFill>
              </a:rPr>
              <a:t>مركبات الكلور العضوية </a:t>
            </a:r>
          </a:p>
          <a:p>
            <a:pPr marL="514350" indent="-514350" algn="r">
              <a:lnSpc>
                <a:spcPct val="150000"/>
              </a:lnSpc>
              <a:buAutoNum type="arabic1Minus"/>
            </a:pPr>
            <a:r>
              <a:rPr lang="ar-IQ" sz="2000" dirty="0" smtClean="0">
                <a:solidFill>
                  <a:schemeClr val="tx1"/>
                </a:solidFill>
              </a:rPr>
              <a:t>مركبات الفسفور العضوية </a:t>
            </a:r>
          </a:p>
          <a:p>
            <a:pPr marL="514350" indent="-514350" algn="r">
              <a:lnSpc>
                <a:spcPct val="150000"/>
              </a:lnSpc>
              <a:buAutoNum type="arabic1Minus"/>
            </a:pPr>
            <a:r>
              <a:rPr lang="ar-IQ" sz="2000" dirty="0" smtClean="0">
                <a:solidFill>
                  <a:schemeClr val="tx1"/>
                </a:solidFill>
              </a:rPr>
              <a:t>مركبات الدانيتروفينول </a:t>
            </a:r>
          </a:p>
          <a:p>
            <a:pPr marL="514350" indent="-514350" algn="r">
              <a:lnSpc>
                <a:spcPct val="150000"/>
              </a:lnSpc>
              <a:buAutoNum type="arabic1Minus"/>
            </a:pPr>
            <a:r>
              <a:rPr lang="ar-IQ" sz="2000" dirty="0" smtClean="0">
                <a:solidFill>
                  <a:schemeClr val="tx1"/>
                </a:solidFill>
              </a:rPr>
              <a:t>مركبات متنوعة </a:t>
            </a:r>
            <a:endParaRPr lang="ar-SA" sz="2000" dirty="0">
              <a:solidFill>
                <a:schemeClr val="tx1"/>
              </a:solidFill>
            </a:endParaRPr>
          </a:p>
        </p:txBody>
      </p:sp>
    </p:spTree>
    <p:extLst>
      <p:ext uri="{BB962C8B-B14F-4D97-AF65-F5344CB8AC3E}">
        <p14:creationId xmlns:p14="http://schemas.microsoft.com/office/powerpoint/2010/main" val="11104692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19315"/>
            <a:ext cx="7772400" cy="899885"/>
          </a:xfrm>
        </p:spPr>
        <p:txBody>
          <a:bodyPr>
            <a:normAutofit/>
          </a:bodyPr>
          <a:lstStyle/>
          <a:p>
            <a:pPr algn="r"/>
            <a:r>
              <a:rPr lang="ar-IQ" sz="2800" b="1" dirty="0" smtClean="0"/>
              <a:t>مركبات الفلور </a:t>
            </a:r>
            <a:endParaRPr lang="ar-SA" sz="2800" b="1" dirty="0"/>
          </a:p>
        </p:txBody>
      </p:sp>
      <p:sp>
        <p:nvSpPr>
          <p:cNvPr id="3" name="عنوان فرعي 2"/>
          <p:cNvSpPr>
            <a:spLocks noGrp="1"/>
          </p:cNvSpPr>
          <p:nvPr>
            <p:ph type="subTitle" idx="1"/>
          </p:nvPr>
        </p:nvSpPr>
        <p:spPr>
          <a:xfrm>
            <a:off x="304800" y="1066800"/>
            <a:ext cx="8686800" cy="5562600"/>
          </a:xfrm>
        </p:spPr>
        <p:txBody>
          <a:bodyPr>
            <a:normAutofit/>
          </a:bodyPr>
          <a:lstStyle/>
          <a:p>
            <a:pPr algn="r"/>
            <a:r>
              <a:rPr lang="ar-IQ" sz="2000" dirty="0" smtClean="0">
                <a:solidFill>
                  <a:schemeClr val="tx1"/>
                </a:solidFill>
              </a:rPr>
              <a:t>تستخدم ضد الحشرات والحلم  ولها تأثير ايجابي  وهي من المبيدات السامة غير المتخصصة وتعتبر ملوث للبيئة لبطيء تحللها اهم مركبات الفلور :</a:t>
            </a:r>
          </a:p>
          <a:p>
            <a:pPr algn="r"/>
            <a:r>
              <a:rPr lang="ar-IQ" sz="2000" dirty="0" smtClean="0">
                <a:solidFill>
                  <a:schemeClr val="tx1"/>
                </a:solidFill>
              </a:rPr>
              <a:t>1- فلوريد الصوديوم  </a:t>
            </a:r>
          </a:p>
          <a:p>
            <a:pPr algn="r"/>
            <a:r>
              <a:rPr lang="ar-IQ" sz="2000" dirty="0" smtClean="0">
                <a:solidFill>
                  <a:schemeClr val="tx1"/>
                </a:solidFill>
              </a:rPr>
              <a:t>2- </a:t>
            </a:r>
            <a:r>
              <a:rPr lang="ar-IQ" sz="2000" dirty="0" err="1" smtClean="0">
                <a:solidFill>
                  <a:schemeClr val="tx1"/>
                </a:solidFill>
              </a:rPr>
              <a:t>فلوسليكات</a:t>
            </a:r>
            <a:r>
              <a:rPr lang="ar-IQ" sz="2000" dirty="0" smtClean="0">
                <a:solidFill>
                  <a:schemeClr val="tx1"/>
                </a:solidFill>
              </a:rPr>
              <a:t>  الصوديوم </a:t>
            </a:r>
          </a:p>
          <a:p>
            <a:pPr algn="r"/>
            <a:r>
              <a:rPr lang="ar-IQ" sz="2000" dirty="0" smtClean="0">
                <a:solidFill>
                  <a:schemeClr val="tx1"/>
                </a:solidFill>
              </a:rPr>
              <a:t>وتستخدم مركبات الفلور كمساحيق تعفير على الحلم </a:t>
            </a:r>
          </a:p>
          <a:p>
            <a:pPr algn="r"/>
            <a:r>
              <a:rPr lang="ar-IQ" sz="2400" b="1" dirty="0" smtClean="0">
                <a:solidFill>
                  <a:schemeClr val="tx1"/>
                </a:solidFill>
              </a:rPr>
              <a:t>ميكانيكية التأثير السام لمركبات الفلور :</a:t>
            </a:r>
          </a:p>
          <a:p>
            <a:pPr algn="r"/>
            <a:r>
              <a:rPr lang="ar-IQ" sz="2000" dirty="0" smtClean="0">
                <a:solidFill>
                  <a:schemeClr val="tx1"/>
                </a:solidFill>
              </a:rPr>
              <a:t>1- للفلور دور كبير في تثبيط انزيم </a:t>
            </a:r>
            <a:r>
              <a:rPr lang="ar-IQ" sz="2000" dirty="0" err="1" smtClean="0">
                <a:solidFill>
                  <a:schemeClr val="tx1"/>
                </a:solidFill>
              </a:rPr>
              <a:t>الفوسفاتيز</a:t>
            </a:r>
            <a:r>
              <a:rPr lang="ar-IQ" sz="2000" dirty="0" smtClean="0">
                <a:solidFill>
                  <a:schemeClr val="tx1"/>
                </a:solidFill>
              </a:rPr>
              <a:t> مما يؤدي الى اعاقة مركب </a:t>
            </a:r>
            <a:r>
              <a:rPr lang="en-US" sz="2000" dirty="0" smtClean="0">
                <a:solidFill>
                  <a:schemeClr val="tx1"/>
                </a:solidFill>
              </a:rPr>
              <a:t>ATP </a:t>
            </a:r>
            <a:r>
              <a:rPr lang="ar-IQ" sz="2000" dirty="0" smtClean="0">
                <a:solidFill>
                  <a:schemeClr val="tx1"/>
                </a:solidFill>
              </a:rPr>
              <a:t>من اخذ الكمية اللازمة من الكالسيوم مما يؤثر في عمله كمادة خازنة للطاقة اللازمة للفعاليات الحيوية </a:t>
            </a:r>
          </a:p>
          <a:p>
            <a:pPr algn="r"/>
            <a:r>
              <a:rPr lang="ar-IQ" sz="2000" dirty="0" smtClean="0">
                <a:solidFill>
                  <a:schemeClr val="tx1"/>
                </a:solidFill>
              </a:rPr>
              <a:t>2- الفلور يكون معقدات مع الانزيمات الحاوية على معادن في تركيبها كالحديد والكالسيوم والمغنسيوم وتثبيط عملها مثل انزيم </a:t>
            </a:r>
            <a:r>
              <a:rPr lang="en-US" sz="2000" dirty="0" err="1" smtClean="0">
                <a:solidFill>
                  <a:schemeClr val="tx1"/>
                </a:solidFill>
              </a:rPr>
              <a:t>Atpase</a:t>
            </a:r>
            <a:r>
              <a:rPr lang="ar-IQ" sz="2000" dirty="0" smtClean="0">
                <a:solidFill>
                  <a:schemeClr val="tx1"/>
                </a:solidFill>
              </a:rPr>
              <a:t> </a:t>
            </a:r>
          </a:p>
          <a:p>
            <a:pPr algn="r"/>
            <a:r>
              <a:rPr lang="ar-IQ" sz="2000" dirty="0" smtClean="0">
                <a:solidFill>
                  <a:schemeClr val="tx1"/>
                </a:solidFill>
              </a:rPr>
              <a:t>3- ان الجرعات العالية من الفلور تؤدي الى قتل بروتوبلازم الخلية الحيوانية والنباتية  كما ترسب جذر الخلية من الكالسيوم</a:t>
            </a:r>
            <a:endParaRPr lang="ar-SA" sz="2000" dirty="0">
              <a:solidFill>
                <a:schemeClr val="tx1"/>
              </a:solidFill>
            </a:endParaRPr>
          </a:p>
        </p:txBody>
      </p:sp>
    </p:spTree>
    <p:extLst>
      <p:ext uri="{BB962C8B-B14F-4D97-AF65-F5344CB8AC3E}">
        <p14:creationId xmlns:p14="http://schemas.microsoft.com/office/powerpoint/2010/main" val="221388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اعضاء الحس </a:t>
            </a:r>
            <a:endParaRPr lang="ar-SA" dirty="0"/>
          </a:p>
        </p:txBody>
      </p:sp>
      <p:sp>
        <p:nvSpPr>
          <p:cNvPr id="3" name="عنصر نائب للمحتوى 2"/>
          <p:cNvSpPr>
            <a:spLocks noGrp="1"/>
          </p:cNvSpPr>
          <p:nvPr>
            <p:ph idx="1"/>
          </p:nvPr>
        </p:nvSpPr>
        <p:spPr>
          <a:xfrm>
            <a:off x="457200" y="1219200"/>
            <a:ext cx="8229600" cy="5410200"/>
          </a:xfrm>
        </p:spPr>
        <p:txBody>
          <a:bodyPr>
            <a:normAutofit/>
          </a:bodyPr>
          <a:lstStyle/>
          <a:p>
            <a:r>
              <a:rPr lang="ar-IQ" sz="2400" dirty="0" smtClean="0"/>
              <a:t>تقسم اعضاء الحس في الحلم الى اربعة اعضاء هي :</a:t>
            </a:r>
          </a:p>
          <a:p>
            <a:r>
              <a:rPr lang="ar-IQ" sz="2400" dirty="0" smtClean="0"/>
              <a:t>1- الشعيرات  2- اعضاء حس متخصصة 3- الاعين 4- الجلد </a:t>
            </a:r>
          </a:p>
          <a:p>
            <a:r>
              <a:rPr lang="ar-IQ" sz="2400" dirty="0" smtClean="0"/>
              <a:t>اولا : الشعيرات وهي انواع </a:t>
            </a:r>
          </a:p>
          <a:p>
            <a:r>
              <a:rPr lang="ar-IQ" sz="2400" dirty="0" smtClean="0"/>
              <a:t>1- شعيرات حسية : تتميز بأنها شعيرات بسيطة منتفخة عند الطرف القريب وهي عديمة التفرع وتأخذ اشكالا مختلفة مثل البسيطة ، الريشية، مشطية، مروحية ، راحية ، سحابية، منجلية </a:t>
            </a:r>
          </a:p>
          <a:p>
            <a:r>
              <a:rPr lang="ar-IQ" sz="2400" dirty="0" smtClean="0"/>
              <a:t>2- الشعيرات اللمسية : وهي شعيرات غير متفرعة ومنتفخة عند الطرف القريب من النقرة التي تخرج منها </a:t>
            </a:r>
          </a:p>
          <a:p>
            <a:r>
              <a:rPr lang="ar-IQ" sz="2400" dirty="0" smtClean="0"/>
              <a:t>3- الشعيرات الحقيقية : عبارة عن شعيرات بسيطة تنتفخ عند الطرف القريب ومتفرعة </a:t>
            </a:r>
          </a:p>
          <a:p>
            <a:endParaRPr lang="ar-SA" sz="2400" dirty="0"/>
          </a:p>
        </p:txBody>
      </p:sp>
    </p:spTree>
    <p:extLst>
      <p:ext uri="{BB962C8B-B14F-4D97-AF65-F5344CB8AC3E}">
        <p14:creationId xmlns:p14="http://schemas.microsoft.com/office/powerpoint/2010/main" val="369528052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685799"/>
          </a:xfrm>
        </p:spPr>
        <p:txBody>
          <a:bodyPr>
            <a:normAutofit/>
          </a:bodyPr>
          <a:lstStyle/>
          <a:p>
            <a:pPr algn="r"/>
            <a:r>
              <a:rPr lang="ar-IQ" sz="2800" dirty="0" smtClean="0"/>
              <a:t>مركبات  الكبريت </a:t>
            </a:r>
            <a:endParaRPr lang="ar-SA" sz="2800" dirty="0"/>
          </a:p>
        </p:txBody>
      </p:sp>
      <p:sp>
        <p:nvSpPr>
          <p:cNvPr id="3" name="عنوان فرعي 2"/>
          <p:cNvSpPr>
            <a:spLocks noGrp="1"/>
          </p:cNvSpPr>
          <p:nvPr>
            <p:ph type="subTitle" idx="1"/>
          </p:nvPr>
        </p:nvSpPr>
        <p:spPr>
          <a:xfrm>
            <a:off x="228600" y="990600"/>
            <a:ext cx="8610600" cy="5715000"/>
          </a:xfrm>
        </p:spPr>
        <p:txBody>
          <a:bodyPr>
            <a:normAutofit/>
          </a:bodyPr>
          <a:lstStyle/>
          <a:p>
            <a:pPr algn="r"/>
            <a:r>
              <a:rPr lang="ar-IQ" sz="2000" dirty="0" smtClean="0">
                <a:solidFill>
                  <a:schemeClr val="tx1"/>
                </a:solidFill>
              </a:rPr>
              <a:t>اقدم مبيدات الحلم ولايزال يستخدم حتى الان واهم صور الكبريت :</a:t>
            </a:r>
          </a:p>
          <a:p>
            <a:pPr algn="r"/>
            <a:r>
              <a:rPr lang="ar-IQ" sz="2000" dirty="0" smtClean="0">
                <a:solidFill>
                  <a:schemeClr val="tx1"/>
                </a:solidFill>
              </a:rPr>
              <a:t>1- مسحوق تعفير وهو عبارة عن زهر الكبريت الذي يتم الحصول عليه بالتسامي </a:t>
            </a:r>
          </a:p>
          <a:p>
            <a:pPr algn="r"/>
            <a:r>
              <a:rPr lang="ar-IQ" sz="2000" dirty="0" smtClean="0">
                <a:solidFill>
                  <a:schemeClr val="tx1"/>
                </a:solidFill>
              </a:rPr>
              <a:t>2- الكبريت الغروي  يمتاز بنعومة حبيباته ويوجد بشكل عجينة يمكن مزجها بالماء</a:t>
            </a:r>
          </a:p>
          <a:p>
            <a:pPr algn="r"/>
            <a:r>
              <a:rPr lang="ar-IQ" sz="2000" dirty="0" smtClean="0">
                <a:solidFill>
                  <a:schemeClr val="tx1"/>
                </a:solidFill>
              </a:rPr>
              <a:t>3- الكبريت القابل للبلل  ويحضر بطريقة الترسيب وتضاف اليه مواد مبللة وناشرة </a:t>
            </a:r>
          </a:p>
          <a:p>
            <a:pPr algn="r"/>
            <a:r>
              <a:rPr lang="ar-IQ" sz="2000" dirty="0" smtClean="0">
                <a:solidFill>
                  <a:schemeClr val="tx1"/>
                </a:solidFill>
              </a:rPr>
              <a:t>4- الكبريت الجيري  ويحضر من تفاعل الكبريت  مع هيدروكسيد الكالسيوم ويستخدم رشا او تعفيرا على النبات </a:t>
            </a:r>
          </a:p>
          <a:p>
            <a:pPr algn="r"/>
            <a:r>
              <a:rPr lang="ar-IQ" sz="2000" dirty="0" smtClean="0">
                <a:solidFill>
                  <a:schemeClr val="tx1"/>
                </a:solidFill>
              </a:rPr>
              <a:t>يمتاز الكبريت بعدم سميته </a:t>
            </a:r>
            <a:r>
              <a:rPr lang="ar-IQ" sz="2000" dirty="0" err="1" smtClean="0">
                <a:solidFill>
                  <a:schemeClr val="tx1"/>
                </a:solidFill>
              </a:rPr>
              <a:t>للانسان</a:t>
            </a:r>
            <a:r>
              <a:rPr lang="ar-IQ" sz="2000" dirty="0" smtClean="0">
                <a:solidFill>
                  <a:schemeClr val="tx1"/>
                </a:solidFill>
              </a:rPr>
              <a:t> والحيوان وتوافقها للخلط مع معظم مبيدات الفطريات والحشرات عدا الزيوت البترولية  ويؤثر على الحلم </a:t>
            </a:r>
            <a:r>
              <a:rPr lang="ar-IQ" sz="2000" dirty="0" err="1" smtClean="0">
                <a:solidFill>
                  <a:schemeClr val="tx1"/>
                </a:solidFill>
              </a:rPr>
              <a:t>المشتي</a:t>
            </a:r>
            <a:r>
              <a:rPr lang="ar-IQ" sz="2000" dirty="0" smtClean="0">
                <a:solidFill>
                  <a:schemeClr val="tx1"/>
                </a:solidFill>
              </a:rPr>
              <a:t> الموجود في البراعم او الشقوق في قلف الاشجار بفعل ابخرته السامة </a:t>
            </a:r>
          </a:p>
          <a:p>
            <a:pPr algn="r"/>
            <a:r>
              <a:rPr lang="ar-IQ" sz="2000" dirty="0" smtClean="0">
                <a:solidFill>
                  <a:schemeClr val="tx1"/>
                </a:solidFill>
              </a:rPr>
              <a:t>لكن للكبريت سلبيات ايضا اذ يسبب حروق على اوراق النباتات المعاملة كالتفاح والكمثرى ، وتؤدي الى حدوث تقزم في النباتات المعاملة ويزداد ضررها بارتفاع درجة الحرارة </a:t>
            </a:r>
            <a:r>
              <a:rPr lang="ar-IQ" sz="2000" dirty="0" err="1" smtClean="0">
                <a:solidFill>
                  <a:schemeClr val="tx1"/>
                </a:solidFill>
              </a:rPr>
              <a:t>لاكثر</a:t>
            </a:r>
            <a:r>
              <a:rPr lang="ar-IQ" sz="2000" dirty="0" smtClean="0">
                <a:solidFill>
                  <a:schemeClr val="tx1"/>
                </a:solidFill>
              </a:rPr>
              <a:t> من 30 س ويسبب تهيج عيون العمال القائمين </a:t>
            </a:r>
            <a:r>
              <a:rPr lang="ar-IQ" sz="2000" smtClean="0">
                <a:solidFill>
                  <a:schemeClr val="tx1"/>
                </a:solidFill>
              </a:rPr>
              <a:t>بعملية المكافحة . </a:t>
            </a:r>
            <a:endParaRPr lang="ar-SA" sz="2000" dirty="0">
              <a:solidFill>
                <a:schemeClr val="tx1"/>
              </a:solidFill>
            </a:endParaRPr>
          </a:p>
        </p:txBody>
      </p:sp>
    </p:spTree>
    <p:extLst>
      <p:ext uri="{BB962C8B-B14F-4D97-AF65-F5344CB8AC3E}">
        <p14:creationId xmlns:p14="http://schemas.microsoft.com/office/powerpoint/2010/main" val="1973817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990599"/>
          </a:xfrm>
        </p:spPr>
        <p:txBody>
          <a:bodyPr>
            <a:normAutofit/>
          </a:bodyPr>
          <a:lstStyle/>
          <a:p>
            <a:pPr algn="r"/>
            <a:r>
              <a:rPr lang="ar-IQ" sz="3200" dirty="0" smtClean="0"/>
              <a:t>ميكانيكية التأثير السام لمركبات الكبريت </a:t>
            </a:r>
            <a:endParaRPr lang="ar-SA" sz="3200" dirty="0"/>
          </a:p>
        </p:txBody>
      </p:sp>
      <p:sp>
        <p:nvSpPr>
          <p:cNvPr id="3" name="عنوان فرعي 2"/>
          <p:cNvSpPr>
            <a:spLocks noGrp="1"/>
          </p:cNvSpPr>
          <p:nvPr>
            <p:ph type="subTitle" idx="1"/>
          </p:nvPr>
        </p:nvSpPr>
        <p:spPr>
          <a:xfrm>
            <a:off x="304800" y="1320800"/>
            <a:ext cx="8650514" cy="5308600"/>
          </a:xfrm>
        </p:spPr>
        <p:txBody>
          <a:bodyPr>
            <a:normAutofit/>
          </a:bodyPr>
          <a:lstStyle/>
          <a:p>
            <a:pPr algn="r"/>
            <a:r>
              <a:rPr lang="ar-IQ" sz="2000" dirty="0" smtClean="0">
                <a:solidFill>
                  <a:schemeClr val="tx1"/>
                </a:solidFill>
              </a:rPr>
              <a:t>1- نظرية التأثير المباشر : ان بخار الكبريت يمكن ان يدخل عن طريق الفتحات التنفسية للحلم ويحدث تأثيره القاتل </a:t>
            </a:r>
          </a:p>
          <a:p>
            <a:pPr algn="r"/>
            <a:r>
              <a:rPr lang="ar-IQ" sz="2000" dirty="0" smtClean="0">
                <a:solidFill>
                  <a:schemeClr val="tx1"/>
                </a:solidFill>
              </a:rPr>
              <a:t>2- نظرية الاكسدة : وتعتمد هذه النظرية على اساس تأكسد عنصر الكبريت الى ثاني او ثالث اوكسيد الكبريت ويتوفر الرطوبة يتكون حامض خماسي الكبريت السام للحلم </a:t>
            </a:r>
          </a:p>
          <a:p>
            <a:pPr algn="r"/>
            <a:r>
              <a:rPr lang="ar-IQ" sz="2000" dirty="0" smtClean="0">
                <a:solidFill>
                  <a:schemeClr val="tx1"/>
                </a:solidFill>
              </a:rPr>
              <a:t>3- نظرية الاختزال : تتلخص النظرية ان الكبريت يختزل الى كبريتيد الهيدروجين  </a:t>
            </a:r>
            <a:r>
              <a:rPr lang="en-US" sz="2000" dirty="0" smtClean="0">
                <a:solidFill>
                  <a:schemeClr val="tx1"/>
                </a:solidFill>
              </a:rPr>
              <a:t>H2S </a:t>
            </a:r>
            <a:r>
              <a:rPr lang="ar-IQ" sz="2000" dirty="0" smtClean="0">
                <a:solidFill>
                  <a:schemeClr val="tx1"/>
                </a:solidFill>
              </a:rPr>
              <a:t> والذي يعتبر مادة سامة للحلم  </a:t>
            </a:r>
          </a:p>
          <a:p>
            <a:pPr algn="r"/>
            <a:r>
              <a:rPr lang="ar-IQ" sz="2000" dirty="0" smtClean="0">
                <a:solidFill>
                  <a:schemeClr val="tx1"/>
                </a:solidFill>
              </a:rPr>
              <a:t>4- تحول الكبريت الى حامض الكبريتيك  : حيث يتحول الى </a:t>
            </a:r>
            <a:r>
              <a:rPr lang="ar-IQ" sz="2000" smtClean="0">
                <a:solidFill>
                  <a:schemeClr val="tx1"/>
                </a:solidFill>
              </a:rPr>
              <a:t>حامض الكبريتيك </a:t>
            </a:r>
            <a:r>
              <a:rPr lang="ar-IQ" sz="2000" dirty="0" smtClean="0">
                <a:solidFill>
                  <a:schemeClr val="tx1"/>
                </a:solidFill>
              </a:rPr>
              <a:t>داخل الخلية ويعمل على ترسب بروتين الخلية  وموتها </a:t>
            </a:r>
            <a:endParaRPr lang="ar-SA" sz="2000" dirty="0">
              <a:solidFill>
                <a:schemeClr val="tx1"/>
              </a:solidFill>
            </a:endParaRPr>
          </a:p>
        </p:txBody>
      </p:sp>
    </p:spTree>
    <p:extLst>
      <p:ext uri="{BB962C8B-B14F-4D97-AF65-F5344CB8AC3E}">
        <p14:creationId xmlns:p14="http://schemas.microsoft.com/office/powerpoint/2010/main" val="37246276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761999"/>
          </a:xfrm>
        </p:spPr>
        <p:txBody>
          <a:bodyPr>
            <a:normAutofit fontScale="90000"/>
          </a:bodyPr>
          <a:lstStyle/>
          <a:p>
            <a:pPr algn="r"/>
            <a:r>
              <a:rPr lang="ar-IQ" sz="3600" dirty="0" smtClean="0"/>
              <a:t>الزيوت</a:t>
            </a:r>
            <a:r>
              <a:rPr lang="ar-IQ" dirty="0" smtClean="0"/>
              <a:t> </a:t>
            </a:r>
            <a:endParaRPr lang="ar-SA" dirty="0"/>
          </a:p>
        </p:txBody>
      </p:sp>
      <p:sp>
        <p:nvSpPr>
          <p:cNvPr id="3" name="عنوان فرعي 2"/>
          <p:cNvSpPr>
            <a:spLocks noGrp="1"/>
          </p:cNvSpPr>
          <p:nvPr>
            <p:ph type="subTitle" idx="1"/>
          </p:nvPr>
        </p:nvSpPr>
        <p:spPr>
          <a:xfrm>
            <a:off x="381000" y="1143000"/>
            <a:ext cx="8382000" cy="5410200"/>
          </a:xfrm>
        </p:spPr>
        <p:txBody>
          <a:bodyPr>
            <a:normAutofit/>
          </a:bodyPr>
          <a:lstStyle/>
          <a:p>
            <a:pPr algn="r">
              <a:lnSpc>
                <a:spcPct val="150000"/>
              </a:lnSpc>
            </a:pPr>
            <a:r>
              <a:rPr lang="ar-IQ" sz="2000" dirty="0" smtClean="0">
                <a:solidFill>
                  <a:schemeClr val="tx1"/>
                </a:solidFill>
              </a:rPr>
              <a:t>تستخدم الزيوت البترولية  استخدمت منذ فترة طويلة في مكافحة الحلم والحشرات على اشجار الحمضيات واشجار الفاكهة المتساقطة الاوراق  . </a:t>
            </a:r>
          </a:p>
          <a:p>
            <a:pPr algn="r">
              <a:lnSpc>
                <a:spcPct val="150000"/>
              </a:lnSpc>
            </a:pPr>
            <a:r>
              <a:rPr lang="ar-IQ" sz="2000" dirty="0" smtClean="0">
                <a:solidFill>
                  <a:schemeClr val="tx1"/>
                </a:solidFill>
              </a:rPr>
              <a:t>ميكانيكية التأثير السام للزيوت البترولية : </a:t>
            </a:r>
          </a:p>
          <a:p>
            <a:pPr algn="r">
              <a:lnSpc>
                <a:spcPct val="150000"/>
              </a:lnSpc>
            </a:pPr>
            <a:r>
              <a:rPr lang="ar-IQ" sz="2000" dirty="0">
                <a:solidFill>
                  <a:schemeClr val="tx1"/>
                </a:solidFill>
              </a:rPr>
              <a:t> </a:t>
            </a:r>
            <a:r>
              <a:rPr lang="ar-IQ" sz="2000" dirty="0" smtClean="0">
                <a:solidFill>
                  <a:schemeClr val="tx1"/>
                </a:solidFill>
              </a:rPr>
              <a:t>1- يعمل الزيت كحاجز يمنع وصول الاوكسجين اليها فتموت اختناقا نتيجة سد الفتحات التنفسية .</a:t>
            </a:r>
          </a:p>
          <a:p>
            <a:pPr algn="r">
              <a:lnSpc>
                <a:spcPct val="150000"/>
              </a:lnSpc>
            </a:pPr>
            <a:r>
              <a:rPr lang="ar-IQ" sz="2000" dirty="0" smtClean="0">
                <a:solidFill>
                  <a:schemeClr val="tx1"/>
                </a:solidFill>
              </a:rPr>
              <a:t>2- يحوي الزيت العديد من المواد الكيميائية التي تؤثر في انسجة الحلم </a:t>
            </a:r>
            <a:r>
              <a:rPr lang="ar-IQ" sz="2000" dirty="0" err="1" smtClean="0">
                <a:solidFill>
                  <a:schemeClr val="tx1"/>
                </a:solidFill>
              </a:rPr>
              <a:t>كاي</a:t>
            </a:r>
            <a:r>
              <a:rPr lang="ar-IQ" sz="2000" dirty="0" smtClean="0">
                <a:solidFill>
                  <a:schemeClr val="tx1"/>
                </a:solidFill>
              </a:rPr>
              <a:t> مادة كيميائية سامة </a:t>
            </a:r>
          </a:p>
          <a:p>
            <a:pPr algn="r">
              <a:lnSpc>
                <a:spcPct val="150000"/>
              </a:lnSpc>
            </a:pPr>
            <a:r>
              <a:rPr lang="ar-IQ" sz="2000" dirty="0" smtClean="0">
                <a:solidFill>
                  <a:schemeClr val="tx1"/>
                </a:solidFill>
              </a:rPr>
              <a:t>3- تعمل ابخرة الزيوت  سريعة التطاير في الدخول الى اجسام الحلم عن طريق فتحاتها التنفسية </a:t>
            </a:r>
          </a:p>
          <a:p>
            <a:pPr algn="r">
              <a:lnSpc>
                <a:spcPct val="150000"/>
              </a:lnSpc>
            </a:pPr>
            <a:r>
              <a:rPr lang="ar-IQ" sz="2000" dirty="0" smtClean="0">
                <a:solidFill>
                  <a:schemeClr val="tx1"/>
                </a:solidFill>
              </a:rPr>
              <a:t>4- يعمل الزيت على قتل بيض الحلم بالعديد من الطرق: </a:t>
            </a:r>
          </a:p>
          <a:p>
            <a:pPr algn="r">
              <a:lnSpc>
                <a:spcPct val="150000"/>
              </a:lnSpc>
            </a:pPr>
            <a:r>
              <a:rPr lang="ar-IQ" sz="2000" dirty="0" smtClean="0">
                <a:solidFill>
                  <a:schemeClr val="tx1"/>
                </a:solidFill>
              </a:rPr>
              <a:t>أ – يغطي الزيت البيضة بطبقة رقيقة تمنع تبادل الغازات </a:t>
            </a:r>
          </a:p>
          <a:p>
            <a:pPr algn="r">
              <a:lnSpc>
                <a:spcPct val="150000"/>
              </a:lnSpc>
            </a:pPr>
            <a:r>
              <a:rPr lang="ar-IQ" sz="2000" dirty="0" smtClean="0">
                <a:solidFill>
                  <a:schemeClr val="tx1"/>
                </a:solidFill>
              </a:rPr>
              <a:t>ب- يعمل على تصلب قشرة البيضة ويمنع فقسها  </a:t>
            </a:r>
          </a:p>
          <a:p>
            <a:pPr algn="r">
              <a:lnSpc>
                <a:spcPct val="150000"/>
              </a:lnSpc>
            </a:pPr>
            <a:r>
              <a:rPr lang="ar-IQ" sz="2000" dirty="0" smtClean="0">
                <a:solidFill>
                  <a:schemeClr val="tx1"/>
                </a:solidFill>
              </a:rPr>
              <a:t>ت- يدخل الى البيضة ويؤثر على </a:t>
            </a:r>
            <a:r>
              <a:rPr lang="ar-IQ" sz="2000" dirty="0" err="1" smtClean="0">
                <a:solidFill>
                  <a:schemeClr val="tx1"/>
                </a:solidFill>
              </a:rPr>
              <a:t>البروتوبلازم</a:t>
            </a:r>
            <a:r>
              <a:rPr lang="ar-IQ" sz="2000" dirty="0" smtClean="0">
                <a:solidFill>
                  <a:schemeClr val="tx1"/>
                </a:solidFill>
              </a:rPr>
              <a:t> فيموت الجنين </a:t>
            </a:r>
            <a:endParaRPr lang="ar-SA" sz="2000" dirty="0">
              <a:solidFill>
                <a:schemeClr val="tx1"/>
              </a:solidFill>
            </a:endParaRPr>
          </a:p>
        </p:txBody>
      </p:sp>
    </p:spTree>
    <p:extLst>
      <p:ext uri="{BB962C8B-B14F-4D97-AF65-F5344CB8AC3E}">
        <p14:creationId xmlns:p14="http://schemas.microsoft.com/office/powerpoint/2010/main" val="404927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33600" y="-609600"/>
            <a:ext cx="5867400" cy="4340226"/>
          </a:xfrm>
        </p:spPr>
        <p:txBody>
          <a:bodyPr>
            <a:normAutofit/>
          </a:bodyPr>
          <a:lstStyle/>
          <a:p>
            <a:r>
              <a:rPr lang="ar-IQ" sz="3200" dirty="0" smtClean="0"/>
              <a:t>ثانيا : اعضاء حسية متخصصة </a:t>
            </a:r>
            <a:endParaRPr lang="ar-SA" sz="3200" dirty="0"/>
          </a:p>
        </p:txBody>
      </p:sp>
      <p:sp>
        <p:nvSpPr>
          <p:cNvPr id="3" name="عنوان فرعي 2"/>
          <p:cNvSpPr>
            <a:spLocks noGrp="1"/>
          </p:cNvSpPr>
          <p:nvPr>
            <p:ph type="subTitle" idx="1"/>
          </p:nvPr>
        </p:nvSpPr>
        <p:spPr>
          <a:xfrm>
            <a:off x="457200" y="2057400"/>
            <a:ext cx="8382000" cy="4648200"/>
          </a:xfrm>
        </p:spPr>
        <p:txBody>
          <a:bodyPr/>
          <a:lstStyle/>
          <a:p>
            <a:pPr>
              <a:lnSpc>
                <a:spcPct val="150000"/>
              </a:lnSpc>
            </a:pPr>
            <a:r>
              <a:rPr lang="ar-IQ" dirty="0" smtClean="0">
                <a:solidFill>
                  <a:schemeClr val="tx1"/>
                </a:solidFill>
              </a:rPr>
              <a:t>1</a:t>
            </a:r>
            <a:r>
              <a:rPr lang="ar-IQ" sz="2400" dirty="0" smtClean="0">
                <a:solidFill>
                  <a:schemeClr val="tx1"/>
                </a:solidFill>
              </a:rPr>
              <a:t>- عضو </a:t>
            </a:r>
            <a:r>
              <a:rPr lang="ar-IQ" sz="2400" dirty="0" err="1" smtClean="0">
                <a:solidFill>
                  <a:schemeClr val="tx1"/>
                </a:solidFill>
              </a:rPr>
              <a:t>هالر</a:t>
            </a:r>
            <a:r>
              <a:rPr lang="ar-IQ" sz="2400" dirty="0" smtClean="0">
                <a:solidFill>
                  <a:schemeClr val="tx1"/>
                </a:solidFill>
              </a:rPr>
              <a:t> </a:t>
            </a:r>
            <a:r>
              <a:rPr lang="en-US" sz="2400" dirty="0" err="1" smtClean="0">
                <a:solidFill>
                  <a:schemeClr val="tx1"/>
                </a:solidFill>
              </a:rPr>
              <a:t>Hallers</a:t>
            </a:r>
            <a:r>
              <a:rPr lang="en-US" sz="2400" dirty="0" smtClean="0">
                <a:solidFill>
                  <a:schemeClr val="tx1"/>
                </a:solidFill>
              </a:rPr>
              <a:t> Organ</a:t>
            </a:r>
            <a:r>
              <a:rPr lang="ar-IQ" sz="2400" dirty="0" smtClean="0">
                <a:solidFill>
                  <a:schemeClr val="tx1"/>
                </a:solidFill>
              </a:rPr>
              <a:t> </a:t>
            </a:r>
          </a:p>
          <a:p>
            <a:pPr>
              <a:lnSpc>
                <a:spcPct val="150000"/>
              </a:lnSpc>
            </a:pPr>
            <a:r>
              <a:rPr lang="ar-IQ" sz="2400" dirty="0" smtClean="0">
                <a:solidFill>
                  <a:schemeClr val="tx1"/>
                </a:solidFill>
              </a:rPr>
              <a:t>يظهر في افراد القراد وهو عبارة عن حفرة تحتوي على شعيرات حسية متخصصة كما في تحت رتبة ذات الثغر المتوسط </a:t>
            </a:r>
            <a:r>
              <a:rPr lang="en-US" sz="2400" dirty="0" err="1" smtClean="0">
                <a:solidFill>
                  <a:schemeClr val="tx1"/>
                </a:solidFill>
              </a:rPr>
              <a:t>Mesostigmata</a:t>
            </a:r>
            <a:r>
              <a:rPr lang="ar-IQ" sz="2400" dirty="0" smtClean="0">
                <a:solidFill>
                  <a:schemeClr val="tx1"/>
                </a:solidFill>
              </a:rPr>
              <a:t> اذ تتركز الشعيرات على الرسغ . </a:t>
            </a:r>
          </a:p>
          <a:p>
            <a:pPr>
              <a:lnSpc>
                <a:spcPct val="150000"/>
              </a:lnSpc>
            </a:pPr>
            <a:r>
              <a:rPr lang="ar-IQ" sz="2400" dirty="0" smtClean="0">
                <a:solidFill>
                  <a:schemeClr val="tx1"/>
                </a:solidFill>
              </a:rPr>
              <a:t>2- عضو </a:t>
            </a:r>
            <a:r>
              <a:rPr lang="ar-IQ" sz="2400" dirty="0" err="1" smtClean="0">
                <a:solidFill>
                  <a:schemeClr val="tx1"/>
                </a:solidFill>
              </a:rPr>
              <a:t>راجيديال</a:t>
            </a:r>
            <a:r>
              <a:rPr lang="ar-IQ" sz="2400" dirty="0" smtClean="0">
                <a:solidFill>
                  <a:schemeClr val="tx1"/>
                </a:solidFill>
              </a:rPr>
              <a:t> </a:t>
            </a:r>
            <a:r>
              <a:rPr lang="en-US" sz="2400" dirty="0" err="1" smtClean="0">
                <a:solidFill>
                  <a:schemeClr val="tx1"/>
                </a:solidFill>
              </a:rPr>
              <a:t>Rhagidial</a:t>
            </a:r>
            <a:r>
              <a:rPr lang="en-US" sz="2400" dirty="0" smtClean="0">
                <a:solidFill>
                  <a:schemeClr val="tx1"/>
                </a:solidFill>
              </a:rPr>
              <a:t>   </a:t>
            </a:r>
            <a:r>
              <a:rPr lang="en-US" sz="2400" dirty="0" err="1" smtClean="0">
                <a:solidFill>
                  <a:schemeClr val="tx1"/>
                </a:solidFill>
              </a:rPr>
              <a:t>Oragan</a:t>
            </a:r>
            <a:r>
              <a:rPr lang="en-US" sz="2400" dirty="0" smtClean="0">
                <a:solidFill>
                  <a:schemeClr val="tx1"/>
                </a:solidFill>
              </a:rPr>
              <a:t> </a:t>
            </a:r>
            <a:r>
              <a:rPr lang="ar-IQ" sz="2400" dirty="0" smtClean="0">
                <a:solidFill>
                  <a:schemeClr val="tx1"/>
                </a:solidFill>
              </a:rPr>
              <a:t> </a:t>
            </a:r>
          </a:p>
          <a:p>
            <a:pPr>
              <a:lnSpc>
                <a:spcPct val="150000"/>
              </a:lnSpc>
            </a:pPr>
            <a:r>
              <a:rPr lang="ar-IQ" sz="2400" dirty="0" smtClean="0">
                <a:solidFill>
                  <a:schemeClr val="tx1"/>
                </a:solidFill>
              </a:rPr>
              <a:t>وهي شعيرات لمسية توجد على رسغ الرجل الاولى بها عضو حسي وتوجد في عائلة </a:t>
            </a:r>
            <a:r>
              <a:rPr lang="en-US" sz="2400" dirty="0" err="1" smtClean="0">
                <a:solidFill>
                  <a:schemeClr val="tx1"/>
                </a:solidFill>
              </a:rPr>
              <a:t>Rhagiaiidae</a:t>
            </a:r>
            <a:r>
              <a:rPr lang="en-US" sz="2400" dirty="0" smtClean="0">
                <a:solidFill>
                  <a:schemeClr val="tx1"/>
                </a:solidFill>
              </a:rPr>
              <a:t> </a:t>
            </a:r>
            <a:r>
              <a:rPr lang="ar-IQ" sz="2400" dirty="0" smtClean="0"/>
              <a:t> </a:t>
            </a:r>
          </a:p>
          <a:p>
            <a:endParaRPr lang="ar-SA" dirty="0"/>
          </a:p>
        </p:txBody>
      </p:sp>
    </p:spTree>
    <p:extLst>
      <p:ext uri="{BB962C8B-B14F-4D97-AF65-F5344CB8AC3E}">
        <p14:creationId xmlns:p14="http://schemas.microsoft.com/office/powerpoint/2010/main" val="423567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0"/>
            <a:ext cx="7772400" cy="1683656"/>
          </a:xfrm>
        </p:spPr>
        <p:txBody>
          <a:bodyPr/>
          <a:lstStyle/>
          <a:p>
            <a:r>
              <a:rPr lang="ar-IQ" dirty="0" smtClean="0"/>
              <a:t>ثالثا : الاعين </a:t>
            </a:r>
            <a:endParaRPr lang="ar-SA" dirty="0"/>
          </a:p>
        </p:txBody>
      </p:sp>
      <p:sp>
        <p:nvSpPr>
          <p:cNvPr id="3" name="عنوان فرعي 2"/>
          <p:cNvSpPr>
            <a:spLocks noGrp="1"/>
          </p:cNvSpPr>
          <p:nvPr>
            <p:ph type="subTitle" idx="1"/>
          </p:nvPr>
        </p:nvSpPr>
        <p:spPr>
          <a:xfrm>
            <a:off x="667657" y="1676400"/>
            <a:ext cx="7910285" cy="4800600"/>
          </a:xfrm>
        </p:spPr>
        <p:txBody>
          <a:bodyPr>
            <a:normAutofit/>
          </a:bodyPr>
          <a:lstStyle/>
          <a:p>
            <a:pPr algn="r"/>
            <a:r>
              <a:rPr lang="ar-IQ" sz="2400" dirty="0" smtClean="0">
                <a:solidFill>
                  <a:schemeClr val="tx1"/>
                </a:solidFill>
              </a:rPr>
              <a:t>توجد الاعين في غالبية الحلم وهي غير متقدمة حيث لا تتعدى عدة عوينات صغيرة اما الاعين المركبة فهي غير معروفة في الحلم . </a:t>
            </a:r>
          </a:p>
          <a:p>
            <a:pPr algn="r"/>
            <a:r>
              <a:rPr lang="ar-IQ" sz="2400" dirty="0" smtClean="0">
                <a:solidFill>
                  <a:schemeClr val="tx1"/>
                </a:solidFill>
              </a:rPr>
              <a:t>تظهر منطقة شفافة على السطح الظهري ينفذ منها الضوء ليؤثر على الجهاز العصبي وذلك عند عدم توفر الاعين وعادة </a:t>
            </a:r>
            <a:r>
              <a:rPr lang="ar-IQ" sz="2400" dirty="0" err="1" smtClean="0">
                <a:solidFill>
                  <a:schemeClr val="tx1"/>
                </a:solidFill>
              </a:rPr>
              <a:t>ماتتواجد</a:t>
            </a:r>
            <a:r>
              <a:rPr lang="ar-IQ" sz="2400" dirty="0" smtClean="0">
                <a:solidFill>
                  <a:schemeClr val="tx1"/>
                </a:solidFill>
              </a:rPr>
              <a:t> الاعين في منطقة الاقدام الامامية . </a:t>
            </a:r>
          </a:p>
          <a:p>
            <a:pPr algn="r"/>
            <a:endParaRPr lang="ar-IQ" sz="2400" dirty="0">
              <a:solidFill>
                <a:schemeClr val="tx1"/>
              </a:solidFill>
            </a:endParaRPr>
          </a:p>
          <a:p>
            <a:r>
              <a:rPr lang="ar-IQ" sz="3600" dirty="0" smtClean="0">
                <a:solidFill>
                  <a:schemeClr val="tx1"/>
                </a:solidFill>
              </a:rPr>
              <a:t>رابعا: الجلد </a:t>
            </a:r>
          </a:p>
          <a:p>
            <a:pPr algn="r"/>
            <a:r>
              <a:rPr lang="ar-IQ" sz="2400" dirty="0" smtClean="0">
                <a:solidFill>
                  <a:schemeClr val="tx1"/>
                </a:solidFill>
              </a:rPr>
              <a:t>يحوي الجلد شقوق وفتحات متخصصة مميزة في مناطق معينة والتي تكون مزودة بجهاز تنفسي او متصلة بالجهاز العصبي .</a:t>
            </a:r>
            <a:endParaRPr lang="ar-SA" sz="2400" dirty="0">
              <a:solidFill>
                <a:schemeClr val="tx1"/>
              </a:solidFill>
            </a:endParaRPr>
          </a:p>
        </p:txBody>
      </p:sp>
    </p:spTree>
    <p:extLst>
      <p:ext uri="{BB962C8B-B14F-4D97-AF65-F5344CB8AC3E}">
        <p14:creationId xmlns:p14="http://schemas.microsoft.com/office/powerpoint/2010/main" val="408411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8248</Words>
  <Application>Microsoft Office PowerPoint</Application>
  <PresentationFormat>عرض على الشاشة (3:4)‏</PresentationFormat>
  <Paragraphs>456</Paragraphs>
  <Slides>72</Slides>
  <Notes>0</Notes>
  <HiddenSlides>0</HiddenSlides>
  <MMClips>0</MMClips>
  <ScaleCrop>false</ScaleCrop>
  <HeadingPairs>
    <vt:vector size="4" baseType="variant">
      <vt:variant>
        <vt:lpstr>نسق</vt:lpstr>
      </vt:variant>
      <vt:variant>
        <vt:i4>1</vt:i4>
      </vt:variant>
      <vt:variant>
        <vt:lpstr>عناوين الشرائح</vt:lpstr>
      </vt:variant>
      <vt:variant>
        <vt:i4>72</vt:i4>
      </vt:variant>
    </vt:vector>
  </HeadingPairs>
  <TitlesOfParts>
    <vt:vector size="73" baseType="lpstr">
      <vt:lpstr>نسق Office</vt:lpstr>
      <vt:lpstr>مقدمة عامةعن الحلم</vt:lpstr>
      <vt:lpstr>الاهمية الاقتصادية للحلم </vt:lpstr>
      <vt:lpstr>1- الحلم افة زراعية على النباتات الاقتصادية ونباتات الزينة </vt:lpstr>
      <vt:lpstr>2- الحلم افة تهاجم المواد المخزونة </vt:lpstr>
      <vt:lpstr>مناطق جسم الحلم </vt:lpstr>
      <vt:lpstr>الحركة في الحلم </vt:lpstr>
      <vt:lpstr>اعضاء الحس </vt:lpstr>
      <vt:lpstr>ثانيا : اعضاء حسية متخصصة </vt:lpstr>
      <vt:lpstr>ثالثا : الاعين </vt:lpstr>
      <vt:lpstr>الجهاز الهضمي</vt:lpstr>
      <vt:lpstr>الجهاز التكاثري </vt:lpstr>
      <vt:lpstr>الجهاز الاخراجي </vt:lpstr>
      <vt:lpstr>جهاز الدوران</vt:lpstr>
      <vt:lpstr>جهاز التنفس </vt:lpstr>
      <vt:lpstr>الجهاز العصبي </vt:lpstr>
      <vt:lpstr>تقسيم الحلم </vt:lpstr>
      <vt:lpstr>مميزات ظهرية الثغور التنفسية</vt:lpstr>
      <vt:lpstr>مميزات رباعية الثغور التنفسية</vt:lpstr>
      <vt:lpstr>مميزات ذات الثغر المتوسط</vt:lpstr>
      <vt:lpstr>مميزات ذات الثغر الخلفي </vt:lpstr>
      <vt:lpstr>مميزات امامية الثغور التنفسية </vt:lpstr>
      <vt:lpstr>  ج- فوق عائلة  Cheylefoidea</vt:lpstr>
      <vt:lpstr>مميزات الحلم عديم الثغور التنفسية </vt:lpstr>
      <vt:lpstr>مميزات مخفية الثغور التنفسية </vt:lpstr>
      <vt:lpstr>عادات واماكن معيشة الحلم </vt:lpstr>
      <vt:lpstr>2- الانواع الهوائية :</vt:lpstr>
      <vt:lpstr>2- الانواع التي تصيب المواد المخزونة</vt:lpstr>
      <vt:lpstr>ج- حلم فطري التغذية : </vt:lpstr>
      <vt:lpstr>ثانيا : الحلم الطفيلي </vt:lpstr>
      <vt:lpstr>عائلة الحلم الاحمر الاعتيادي  Tetranychidae</vt:lpstr>
      <vt:lpstr>5- طراز التخطيط على الظهر في منطقة الجسم والمنطقة العجزية </vt:lpstr>
      <vt:lpstr>1- نظرية العالم Ewing  1914</vt:lpstr>
      <vt:lpstr>الاهمية الاقتصادية للعائلة </vt:lpstr>
      <vt:lpstr>1- الحلم الاحمر ذو البقعتين Tetranychus   urticae </vt:lpstr>
      <vt:lpstr>اعراض الاصابة والضرر</vt:lpstr>
      <vt:lpstr>2- حلم غبار النخيل               Oligonychus   afrasiaticus</vt:lpstr>
      <vt:lpstr>مظهر الاصابة والضرر:</vt:lpstr>
      <vt:lpstr>3- حلم الحمضيات الشرقي  Eutetranychus   orientalis  </vt:lpstr>
      <vt:lpstr>4- حلم التفاح البني  Bryobia   rubrioculus </vt:lpstr>
      <vt:lpstr>5- حلم الحمضيات الاحمرPanonychus   citri    </vt:lpstr>
      <vt:lpstr>الحلم الاحمر الكاذب  Tenuipalpidae</vt:lpstr>
      <vt:lpstr>1- الحلم الاحمر الكاذب على الرمان  Tenuipalpus   punicae </vt:lpstr>
      <vt:lpstr>عرض تقديمي في PowerPoint</vt:lpstr>
      <vt:lpstr>اعراض الاصابة والضرر</vt:lpstr>
      <vt:lpstr>2- حلم التفاح المبطط           Cenopalpus  pulcher</vt:lpstr>
      <vt:lpstr>3- حلم الحمضيات الكاذب Brevipalpus  calfornicus </vt:lpstr>
      <vt:lpstr>4- حلم النخيل الهندي Raoiella  indica          </vt:lpstr>
      <vt:lpstr>عائلة الحلم الاريوفي           Eriophyidae </vt:lpstr>
      <vt:lpstr>اعراض الاصابة والضرر العامة </vt:lpstr>
      <vt:lpstr>11- توقف نمو الافرع بسبب اصابة  البرعم الطرفي فينمو غيره سرعان ما يصاب ويتوقف النمو وهكذا.</vt:lpstr>
      <vt:lpstr>2- حلم العنب  Eriophyes  vitis                                     </vt:lpstr>
      <vt:lpstr>اعراض الاصابة  </vt:lpstr>
      <vt:lpstr>3- حلم براعم الزيتون                              Aceria  oleae</vt:lpstr>
      <vt:lpstr>5- حلم صدا الطماطة               Vasates     lycopersici </vt:lpstr>
      <vt:lpstr>6- حلم اوراق وازهار الزيتون  Oxypleurites   maxwelli        </vt:lpstr>
      <vt:lpstr>عائلة الحلم ذو الرسغ الشعري Tarsonemidae    </vt:lpstr>
      <vt:lpstr>1-حلمة الحبوب                               spirifex Steneotarsonemus</vt:lpstr>
      <vt:lpstr>2- الحلمة العريضة Polyphagotarsonemus        latus      </vt:lpstr>
      <vt:lpstr>عائلة حلم المخازن Acaridae           </vt:lpstr>
      <vt:lpstr>1- حلم الابصال  Rhizoglyphus    echinopus              </vt:lpstr>
      <vt:lpstr>2- اكاروس الجبن Acarus    siro   </vt:lpstr>
      <vt:lpstr>مبيدات الاكاروسات Acaricides    </vt:lpstr>
      <vt:lpstr>ثانيا :تقسيم مبيدات الحلم حسب طرقة تغطيتها للسطوح المعاملة </vt:lpstr>
      <vt:lpstr>ثالثا : تقسم مبيدات الحلم بحسب طريقة دخولها لجسم الحلم </vt:lpstr>
      <vt:lpstr>رابعا:تقسيم مبيدات الحلم حسب طريقة تاثيرها </vt:lpstr>
      <vt:lpstr>4- مبيدات حلم تؤثر على الجهازالعصبي </vt:lpstr>
      <vt:lpstr>خامسا: تقسيم مبيدات الحلم حسب مصدرها </vt:lpstr>
      <vt:lpstr>سادسا : تقسيمها حسب تركيبها الكيميائي </vt:lpstr>
      <vt:lpstr>مركبات الفلور </vt:lpstr>
      <vt:lpstr>مركبات  الكبريت </vt:lpstr>
      <vt:lpstr>ميكانيكية التأثير السام لمركبات الكبريت </vt:lpstr>
      <vt:lpstr>الزيوت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عن الحلم</dc:title>
  <dc:creator>Basra</dc:creator>
  <cp:lastModifiedBy>Basra</cp:lastModifiedBy>
  <cp:revision>477</cp:revision>
  <dcterms:created xsi:type="dcterms:W3CDTF">2018-02-01T15:45:45Z</dcterms:created>
  <dcterms:modified xsi:type="dcterms:W3CDTF">2018-02-18T17:02:03Z</dcterms:modified>
</cp:coreProperties>
</file>